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68" r:id="rId4"/>
  </p:sldMasterIdLst>
  <p:notesMasterIdLst>
    <p:notesMasterId r:id="rId25"/>
  </p:notesMasterIdLst>
  <p:handoutMasterIdLst>
    <p:handoutMasterId r:id="rId26"/>
  </p:handoutMasterIdLst>
  <p:sldIdLst>
    <p:sldId id="339" r:id="rId5"/>
    <p:sldId id="340" r:id="rId6"/>
    <p:sldId id="355" r:id="rId7"/>
    <p:sldId id="356" r:id="rId8"/>
    <p:sldId id="341" r:id="rId9"/>
    <p:sldId id="351" r:id="rId10"/>
    <p:sldId id="353" r:id="rId11"/>
    <p:sldId id="354" r:id="rId12"/>
    <p:sldId id="352" r:id="rId13"/>
    <p:sldId id="349" r:id="rId14"/>
    <p:sldId id="342" r:id="rId15"/>
    <p:sldId id="347" r:id="rId16"/>
    <p:sldId id="343" r:id="rId17"/>
    <p:sldId id="344" r:id="rId18"/>
    <p:sldId id="345" r:id="rId19"/>
    <p:sldId id="346" r:id="rId20"/>
    <p:sldId id="350" r:id="rId21"/>
    <p:sldId id="357" r:id="rId22"/>
    <p:sldId id="358" r:id="rId23"/>
    <p:sldId id="35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6F3394-CB46-1A83-0188-24A8FF39C970}" v="3205" dt="2024-04-20T18:23:15.520"/>
    <p1510:client id="{ED8DDC0B-859F-2FB4-99B6-208EA1805B91}" v="547" dt="2024-04-20T15:32:41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85316" autoAdjust="0"/>
  </p:normalViewPr>
  <p:slideViewPr>
    <p:cSldViewPr snapToGrid="0">
      <p:cViewPr>
        <p:scale>
          <a:sx n="100" d="100"/>
          <a:sy n="100" d="100"/>
        </p:scale>
        <p:origin x="-67" y="-4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EC8546-68A9-4522-9AF1-DBDBA66CB9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05D9B1-BF3B-496E-B297-36C1BF067EC8}">
      <dgm:prSet phldrT="[Text]" phldr="0"/>
      <dgm:spPr/>
      <dgm:t>
        <a:bodyPr/>
        <a:lstStyle/>
        <a:p>
          <a:pPr rtl="0"/>
          <a:r>
            <a:rPr lang="en-US" dirty="0">
              <a:latin typeface="MS PMincho"/>
            </a:rPr>
            <a:t>User Details</a:t>
          </a:r>
          <a:endParaRPr lang="en-US" dirty="0"/>
        </a:p>
      </dgm:t>
    </dgm:pt>
    <dgm:pt modelId="{4572CE87-76E5-479B-AFB6-59A8648E6778}" type="parTrans" cxnId="{F112169C-B0CA-46EC-9E63-04E78AD1EB99}">
      <dgm:prSet/>
      <dgm:spPr/>
      <dgm:t>
        <a:bodyPr/>
        <a:lstStyle/>
        <a:p>
          <a:endParaRPr lang="en-US"/>
        </a:p>
      </dgm:t>
    </dgm:pt>
    <dgm:pt modelId="{09CF14B2-94FD-4EE0-BE9E-8A8220FA047F}" type="sibTrans" cxnId="{F112169C-B0CA-46EC-9E63-04E78AD1EB99}">
      <dgm:prSet/>
      <dgm:spPr/>
      <dgm:t>
        <a:bodyPr/>
        <a:lstStyle/>
        <a:p>
          <a:endParaRPr lang="en-US"/>
        </a:p>
      </dgm:t>
    </dgm:pt>
    <dgm:pt modelId="{EA5B6DB5-339B-4801-AE9C-A613AC4D4716}">
      <dgm:prSet phldrT="[Text]" phldr="0"/>
      <dgm:spPr/>
      <dgm:t>
        <a:bodyPr/>
        <a:lstStyle/>
        <a:p>
          <a:pPr rtl="0"/>
          <a:r>
            <a:rPr lang="en-US" dirty="0">
              <a:latin typeface="Calibri"/>
              <a:cs typeface="Calibri"/>
            </a:rPr>
            <a:t>Station Details</a:t>
          </a:r>
          <a:endParaRPr lang="en-US" dirty="0"/>
        </a:p>
      </dgm:t>
    </dgm:pt>
    <dgm:pt modelId="{EFE6DA24-C25F-4E6B-8AFD-AB1C07C555DF}" type="parTrans" cxnId="{71D76283-BD53-489A-8B2F-C9DFC3B7FCFD}">
      <dgm:prSet/>
      <dgm:spPr/>
      <dgm:t>
        <a:bodyPr/>
        <a:lstStyle/>
        <a:p>
          <a:endParaRPr lang="en-US"/>
        </a:p>
      </dgm:t>
    </dgm:pt>
    <dgm:pt modelId="{44042093-C866-4204-A99F-6147EE597050}" type="sibTrans" cxnId="{71D76283-BD53-489A-8B2F-C9DFC3B7FCFD}">
      <dgm:prSet/>
      <dgm:spPr/>
      <dgm:t>
        <a:bodyPr/>
        <a:lstStyle/>
        <a:p>
          <a:endParaRPr lang="en-US"/>
        </a:p>
      </dgm:t>
    </dgm:pt>
    <dgm:pt modelId="{89D659F2-F290-4BB8-8A65-7DDF8A9681EE}">
      <dgm:prSet phldrT="[Text]" phldr="0"/>
      <dgm:spPr/>
      <dgm:t>
        <a:bodyPr/>
        <a:lstStyle/>
        <a:p>
          <a:pPr rtl="0"/>
          <a:r>
            <a:rPr lang="en-US" dirty="0">
              <a:latin typeface="MS PMincho"/>
            </a:rPr>
            <a:t>Train Details</a:t>
          </a:r>
          <a:endParaRPr lang="en-US" dirty="0"/>
        </a:p>
      </dgm:t>
    </dgm:pt>
    <dgm:pt modelId="{ECE27381-A2D4-4AAF-9EF3-D98E7C2414D3}" type="parTrans" cxnId="{027E6FBC-E267-401D-A051-AE7BA56669DC}">
      <dgm:prSet/>
      <dgm:spPr/>
      <dgm:t>
        <a:bodyPr/>
        <a:lstStyle/>
        <a:p>
          <a:endParaRPr lang="en-US"/>
        </a:p>
      </dgm:t>
    </dgm:pt>
    <dgm:pt modelId="{C6D3A16D-53D7-456C-9C90-9B4CD8DF9BBB}" type="sibTrans" cxnId="{027E6FBC-E267-401D-A051-AE7BA56669DC}">
      <dgm:prSet/>
      <dgm:spPr/>
      <dgm:t>
        <a:bodyPr/>
        <a:lstStyle/>
        <a:p>
          <a:endParaRPr lang="en-US"/>
        </a:p>
      </dgm:t>
    </dgm:pt>
    <dgm:pt modelId="{7BFF1955-6C94-40A6-ABA1-BE12F2E83F15}">
      <dgm:prSet phldr="0"/>
      <dgm:spPr/>
      <dgm:t>
        <a:bodyPr/>
        <a:lstStyle/>
        <a:p>
          <a:pPr rtl="0"/>
          <a:r>
            <a:rPr lang="en-US" dirty="0">
              <a:latin typeface="MS PMincho"/>
            </a:rPr>
            <a:t>Train Schedule</a:t>
          </a:r>
        </a:p>
      </dgm:t>
    </dgm:pt>
    <dgm:pt modelId="{A4416C15-6AC2-42DF-BE71-C75D96F17B9A}" type="parTrans" cxnId="{FDF2E14C-EC30-46F5-942B-5B6E20C1429D}">
      <dgm:prSet/>
      <dgm:spPr/>
    </dgm:pt>
    <dgm:pt modelId="{2DA12B57-FC93-477C-8AE0-63631019CF63}" type="sibTrans" cxnId="{FDF2E14C-EC30-46F5-942B-5B6E20C1429D}">
      <dgm:prSet/>
      <dgm:spPr/>
    </dgm:pt>
    <dgm:pt modelId="{73827294-6208-4689-9578-969C8F42E8DF}">
      <dgm:prSet phldr="0"/>
      <dgm:spPr/>
      <dgm:t>
        <a:bodyPr/>
        <a:lstStyle/>
        <a:p>
          <a:pPr rtl="0"/>
          <a:r>
            <a:rPr lang="en-US" dirty="0">
              <a:latin typeface="MS PMincho"/>
            </a:rPr>
            <a:t>Add Train</a:t>
          </a:r>
        </a:p>
      </dgm:t>
    </dgm:pt>
    <dgm:pt modelId="{3EE9E053-E08B-42E1-A5DD-5D0305163222}" type="parTrans" cxnId="{E1D68A10-6EF7-4FCE-B730-FAF250B80332}">
      <dgm:prSet/>
      <dgm:spPr/>
    </dgm:pt>
    <dgm:pt modelId="{FAAA5D71-6621-4D41-8A98-E82B490B291E}" type="sibTrans" cxnId="{E1D68A10-6EF7-4FCE-B730-FAF250B80332}">
      <dgm:prSet/>
      <dgm:spPr/>
    </dgm:pt>
    <dgm:pt modelId="{D6115E6C-F02E-4DD4-A81B-F904ADCDD101}">
      <dgm:prSet phldr="0"/>
      <dgm:spPr/>
      <dgm:t>
        <a:bodyPr/>
        <a:lstStyle/>
        <a:p>
          <a:pPr rtl="0"/>
          <a:r>
            <a:rPr lang="en-US" dirty="0">
              <a:latin typeface="MS PMincho"/>
            </a:rPr>
            <a:t>Booked Cargos</a:t>
          </a:r>
        </a:p>
      </dgm:t>
    </dgm:pt>
    <dgm:pt modelId="{45DC758A-BB4D-4556-B545-0D91B819A90C}" type="parTrans" cxnId="{7BF0B264-B6E0-4F61-B6F4-BE04DA3B8448}">
      <dgm:prSet/>
      <dgm:spPr/>
    </dgm:pt>
    <dgm:pt modelId="{2F5BB366-622C-4742-A4C3-F2D456ACB5F6}" type="sibTrans" cxnId="{7BF0B264-B6E0-4F61-B6F4-BE04DA3B8448}">
      <dgm:prSet/>
      <dgm:spPr/>
    </dgm:pt>
    <dgm:pt modelId="{293534E2-6846-4DEB-969B-B1CA0D6C93EC}">
      <dgm:prSet phldr="0"/>
      <dgm:spPr/>
      <dgm:t>
        <a:bodyPr/>
        <a:lstStyle/>
        <a:p>
          <a:pPr rtl="0"/>
          <a:r>
            <a:rPr lang="en-US" dirty="0">
              <a:latin typeface="MS PMincho"/>
            </a:rPr>
            <a:t>Cancelled Cargos</a:t>
          </a:r>
        </a:p>
      </dgm:t>
    </dgm:pt>
    <dgm:pt modelId="{0A685E20-912C-4E06-8312-C2928146E7C7}" type="parTrans" cxnId="{B2237914-C6A9-4124-9572-7750F9233BEC}">
      <dgm:prSet/>
      <dgm:spPr/>
    </dgm:pt>
    <dgm:pt modelId="{DF55F7A6-4CBD-44F0-9DB4-62B4307271B2}" type="sibTrans" cxnId="{B2237914-C6A9-4124-9572-7750F9233BEC}">
      <dgm:prSet/>
      <dgm:spPr/>
    </dgm:pt>
    <dgm:pt modelId="{62CCBB88-7F52-4B19-A77E-7BB076BF546D}">
      <dgm:prSet phldr="0"/>
      <dgm:spPr/>
      <dgm:t>
        <a:bodyPr/>
        <a:lstStyle/>
        <a:p>
          <a:pPr rtl="0"/>
          <a:r>
            <a:rPr lang="en-US" dirty="0">
              <a:latin typeface="MS PMincho"/>
            </a:rPr>
            <a:t>Search function </a:t>
          </a:r>
        </a:p>
      </dgm:t>
    </dgm:pt>
    <dgm:pt modelId="{0FC33EE3-DDD1-4160-9C27-ECF4E63FAF53}" type="parTrans" cxnId="{9AAEBB69-4445-4766-B7E3-9DC3D4BAA8AE}">
      <dgm:prSet/>
      <dgm:spPr/>
    </dgm:pt>
    <dgm:pt modelId="{DC35701E-2C41-4AEB-8604-2A67E41CBB01}" type="sibTrans" cxnId="{9AAEBB69-4445-4766-B7E3-9DC3D4BAA8AE}">
      <dgm:prSet/>
      <dgm:spPr/>
    </dgm:pt>
    <dgm:pt modelId="{B5C18116-F6D8-4FFD-AE39-E68936CDDA53}" type="pres">
      <dgm:prSet presAssocID="{CEEC8546-68A9-4522-9AF1-DBDBA66CB9AF}" presName="linear" presStyleCnt="0">
        <dgm:presLayoutVars>
          <dgm:animLvl val="lvl"/>
          <dgm:resizeHandles val="exact"/>
        </dgm:presLayoutVars>
      </dgm:prSet>
      <dgm:spPr/>
    </dgm:pt>
    <dgm:pt modelId="{9A63FF80-26E8-4B99-A1E8-0C061C84826C}" type="pres">
      <dgm:prSet presAssocID="{CB05D9B1-BF3B-496E-B297-36C1BF067EC8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8EC5D9E8-772D-4FC7-AC2F-E756E9F0E693}" type="pres">
      <dgm:prSet presAssocID="{09CF14B2-94FD-4EE0-BE9E-8A8220FA047F}" presName="spacer" presStyleCnt="0"/>
      <dgm:spPr/>
    </dgm:pt>
    <dgm:pt modelId="{E988D66D-5533-4064-98E3-0B3DA933A9BD}" type="pres">
      <dgm:prSet presAssocID="{EA5B6DB5-339B-4801-AE9C-A613AC4D4716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6086671D-87AA-424F-B35A-B13FBF4D9262}" type="pres">
      <dgm:prSet presAssocID="{44042093-C866-4204-A99F-6147EE597050}" presName="spacer" presStyleCnt="0"/>
      <dgm:spPr/>
    </dgm:pt>
    <dgm:pt modelId="{004BD909-24DB-401F-AFEF-EC2BA97CFF3E}" type="pres">
      <dgm:prSet presAssocID="{89D659F2-F290-4BB8-8A65-7DDF8A9681EE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70566B77-54A1-453B-AB62-68FDA0F65B24}" type="pres">
      <dgm:prSet presAssocID="{C6D3A16D-53D7-456C-9C90-9B4CD8DF9BBB}" presName="spacer" presStyleCnt="0"/>
      <dgm:spPr/>
    </dgm:pt>
    <dgm:pt modelId="{274BC5D7-6800-4131-B852-C135DB089CDD}" type="pres">
      <dgm:prSet presAssocID="{7BFF1955-6C94-40A6-ABA1-BE12F2E83F15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ED6FB03B-2A77-4DF7-9D83-8C4C7C6F14FA}" type="pres">
      <dgm:prSet presAssocID="{2DA12B57-FC93-477C-8AE0-63631019CF63}" presName="spacer" presStyleCnt="0"/>
      <dgm:spPr/>
    </dgm:pt>
    <dgm:pt modelId="{4624AA63-ABA7-4E9C-8915-8F3AF6C33F83}" type="pres">
      <dgm:prSet presAssocID="{73827294-6208-4689-9578-969C8F42E8DF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DE9AD6C9-28FF-4364-8FBA-1E90F6725B9F}" type="pres">
      <dgm:prSet presAssocID="{FAAA5D71-6621-4D41-8A98-E82B490B291E}" presName="spacer" presStyleCnt="0"/>
      <dgm:spPr/>
    </dgm:pt>
    <dgm:pt modelId="{F44A6D8E-A768-4F95-B4EF-38C6124B1291}" type="pres">
      <dgm:prSet presAssocID="{D6115E6C-F02E-4DD4-A81B-F904ADCDD101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FF7544D5-500D-444F-B308-D10ADE17FD3A}" type="pres">
      <dgm:prSet presAssocID="{2F5BB366-622C-4742-A4C3-F2D456ACB5F6}" presName="spacer" presStyleCnt="0"/>
      <dgm:spPr/>
    </dgm:pt>
    <dgm:pt modelId="{64E3CBE2-A11D-495F-8F5D-373769413534}" type="pres">
      <dgm:prSet presAssocID="{293534E2-6846-4DEB-969B-B1CA0D6C93EC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E1D98547-83C7-469E-B729-210035B3991E}" type="pres">
      <dgm:prSet presAssocID="{DF55F7A6-4CBD-44F0-9DB4-62B4307271B2}" presName="spacer" presStyleCnt="0"/>
      <dgm:spPr/>
    </dgm:pt>
    <dgm:pt modelId="{A7F89FC1-88D7-4751-8E4E-F10F47A59D05}" type="pres">
      <dgm:prSet presAssocID="{62CCBB88-7F52-4B19-A77E-7BB076BF546D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E1D68A10-6EF7-4FCE-B730-FAF250B80332}" srcId="{CEEC8546-68A9-4522-9AF1-DBDBA66CB9AF}" destId="{73827294-6208-4689-9578-969C8F42E8DF}" srcOrd="4" destOrd="0" parTransId="{3EE9E053-E08B-42E1-A5DD-5D0305163222}" sibTransId="{FAAA5D71-6621-4D41-8A98-E82B490B291E}"/>
    <dgm:cxn modelId="{B2237914-C6A9-4124-9572-7750F9233BEC}" srcId="{CEEC8546-68A9-4522-9AF1-DBDBA66CB9AF}" destId="{293534E2-6846-4DEB-969B-B1CA0D6C93EC}" srcOrd="6" destOrd="0" parTransId="{0A685E20-912C-4E06-8312-C2928146E7C7}" sibTransId="{DF55F7A6-4CBD-44F0-9DB4-62B4307271B2}"/>
    <dgm:cxn modelId="{C8DFE631-DE9B-4B7C-897B-4B121598590C}" type="presOf" srcId="{D6115E6C-F02E-4DD4-A81B-F904ADCDD101}" destId="{F44A6D8E-A768-4F95-B4EF-38C6124B1291}" srcOrd="0" destOrd="0" presId="urn:microsoft.com/office/officeart/2005/8/layout/vList2"/>
    <dgm:cxn modelId="{6FCDE438-ED48-425A-A250-C93180266024}" type="presOf" srcId="{73827294-6208-4689-9578-969C8F42E8DF}" destId="{4624AA63-ABA7-4E9C-8915-8F3AF6C33F83}" srcOrd="0" destOrd="0" presId="urn:microsoft.com/office/officeart/2005/8/layout/vList2"/>
    <dgm:cxn modelId="{7BF0B264-B6E0-4F61-B6F4-BE04DA3B8448}" srcId="{CEEC8546-68A9-4522-9AF1-DBDBA66CB9AF}" destId="{D6115E6C-F02E-4DD4-A81B-F904ADCDD101}" srcOrd="5" destOrd="0" parTransId="{45DC758A-BB4D-4556-B545-0D91B819A90C}" sibTransId="{2F5BB366-622C-4742-A4C3-F2D456ACB5F6}"/>
    <dgm:cxn modelId="{9AAEBB69-4445-4766-B7E3-9DC3D4BAA8AE}" srcId="{CEEC8546-68A9-4522-9AF1-DBDBA66CB9AF}" destId="{62CCBB88-7F52-4B19-A77E-7BB076BF546D}" srcOrd="7" destOrd="0" parTransId="{0FC33EE3-DDD1-4160-9C27-ECF4E63FAF53}" sibTransId="{DC35701E-2C41-4AEB-8604-2A67E41CBB01}"/>
    <dgm:cxn modelId="{FDF2E14C-EC30-46F5-942B-5B6E20C1429D}" srcId="{CEEC8546-68A9-4522-9AF1-DBDBA66CB9AF}" destId="{7BFF1955-6C94-40A6-ABA1-BE12F2E83F15}" srcOrd="3" destOrd="0" parTransId="{A4416C15-6AC2-42DF-BE71-C75D96F17B9A}" sibTransId="{2DA12B57-FC93-477C-8AE0-63631019CF63}"/>
    <dgm:cxn modelId="{71D76283-BD53-489A-8B2F-C9DFC3B7FCFD}" srcId="{CEEC8546-68A9-4522-9AF1-DBDBA66CB9AF}" destId="{EA5B6DB5-339B-4801-AE9C-A613AC4D4716}" srcOrd="1" destOrd="0" parTransId="{EFE6DA24-C25F-4E6B-8AFD-AB1C07C555DF}" sibTransId="{44042093-C866-4204-A99F-6147EE597050}"/>
    <dgm:cxn modelId="{BD133491-A160-4D3E-BA21-435C20C55CDB}" type="presOf" srcId="{CB05D9B1-BF3B-496E-B297-36C1BF067EC8}" destId="{9A63FF80-26E8-4B99-A1E8-0C061C84826C}" srcOrd="0" destOrd="0" presId="urn:microsoft.com/office/officeart/2005/8/layout/vList2"/>
    <dgm:cxn modelId="{F112169C-B0CA-46EC-9E63-04E78AD1EB99}" srcId="{CEEC8546-68A9-4522-9AF1-DBDBA66CB9AF}" destId="{CB05D9B1-BF3B-496E-B297-36C1BF067EC8}" srcOrd="0" destOrd="0" parTransId="{4572CE87-76E5-479B-AFB6-59A8648E6778}" sibTransId="{09CF14B2-94FD-4EE0-BE9E-8A8220FA047F}"/>
    <dgm:cxn modelId="{972761A6-84F5-45BD-B636-61A3C32AD743}" type="presOf" srcId="{EA5B6DB5-339B-4801-AE9C-A613AC4D4716}" destId="{E988D66D-5533-4064-98E3-0B3DA933A9BD}" srcOrd="0" destOrd="0" presId="urn:microsoft.com/office/officeart/2005/8/layout/vList2"/>
    <dgm:cxn modelId="{92B324AB-6DA5-4661-9632-D9FE2C7D31E6}" type="presOf" srcId="{62CCBB88-7F52-4B19-A77E-7BB076BF546D}" destId="{A7F89FC1-88D7-4751-8E4E-F10F47A59D05}" srcOrd="0" destOrd="0" presId="urn:microsoft.com/office/officeart/2005/8/layout/vList2"/>
    <dgm:cxn modelId="{593A10AD-2BAA-4DE8-B1E9-4087499C175F}" type="presOf" srcId="{293534E2-6846-4DEB-969B-B1CA0D6C93EC}" destId="{64E3CBE2-A11D-495F-8F5D-373769413534}" srcOrd="0" destOrd="0" presId="urn:microsoft.com/office/officeart/2005/8/layout/vList2"/>
    <dgm:cxn modelId="{67ACF9B5-3669-4B13-A22E-83F7D7FCCDC8}" type="presOf" srcId="{89D659F2-F290-4BB8-8A65-7DDF8A9681EE}" destId="{004BD909-24DB-401F-AFEF-EC2BA97CFF3E}" srcOrd="0" destOrd="0" presId="urn:microsoft.com/office/officeart/2005/8/layout/vList2"/>
    <dgm:cxn modelId="{027E6FBC-E267-401D-A051-AE7BA56669DC}" srcId="{CEEC8546-68A9-4522-9AF1-DBDBA66CB9AF}" destId="{89D659F2-F290-4BB8-8A65-7DDF8A9681EE}" srcOrd="2" destOrd="0" parTransId="{ECE27381-A2D4-4AAF-9EF3-D98E7C2414D3}" sibTransId="{C6D3A16D-53D7-456C-9C90-9B4CD8DF9BBB}"/>
    <dgm:cxn modelId="{593647C6-4BEB-4D7A-95CE-5B9B73B6B2A3}" type="presOf" srcId="{CEEC8546-68A9-4522-9AF1-DBDBA66CB9AF}" destId="{B5C18116-F6D8-4FFD-AE39-E68936CDDA53}" srcOrd="0" destOrd="0" presId="urn:microsoft.com/office/officeart/2005/8/layout/vList2"/>
    <dgm:cxn modelId="{A0B966D4-EA8E-482A-8D1B-A2DF893BA7A4}" type="presOf" srcId="{7BFF1955-6C94-40A6-ABA1-BE12F2E83F15}" destId="{274BC5D7-6800-4131-B852-C135DB089CDD}" srcOrd="0" destOrd="0" presId="urn:microsoft.com/office/officeart/2005/8/layout/vList2"/>
    <dgm:cxn modelId="{2F02F54D-9134-4154-836C-9A3910D4E3BA}" type="presParOf" srcId="{B5C18116-F6D8-4FFD-AE39-E68936CDDA53}" destId="{9A63FF80-26E8-4B99-A1E8-0C061C84826C}" srcOrd="0" destOrd="0" presId="urn:microsoft.com/office/officeart/2005/8/layout/vList2"/>
    <dgm:cxn modelId="{9F64B2C2-4C1D-48EE-9C1C-D02D2A87D896}" type="presParOf" srcId="{B5C18116-F6D8-4FFD-AE39-E68936CDDA53}" destId="{8EC5D9E8-772D-4FC7-AC2F-E756E9F0E693}" srcOrd="1" destOrd="0" presId="urn:microsoft.com/office/officeart/2005/8/layout/vList2"/>
    <dgm:cxn modelId="{EE7091A6-4127-4BF0-987D-F36E501F02BD}" type="presParOf" srcId="{B5C18116-F6D8-4FFD-AE39-E68936CDDA53}" destId="{E988D66D-5533-4064-98E3-0B3DA933A9BD}" srcOrd="2" destOrd="0" presId="urn:microsoft.com/office/officeart/2005/8/layout/vList2"/>
    <dgm:cxn modelId="{E322DC5C-3350-4B0B-B5D3-D5C7A6C3A276}" type="presParOf" srcId="{B5C18116-F6D8-4FFD-AE39-E68936CDDA53}" destId="{6086671D-87AA-424F-B35A-B13FBF4D9262}" srcOrd="3" destOrd="0" presId="urn:microsoft.com/office/officeart/2005/8/layout/vList2"/>
    <dgm:cxn modelId="{5F82A840-4C47-4723-AF6A-214EB6745FEE}" type="presParOf" srcId="{B5C18116-F6D8-4FFD-AE39-E68936CDDA53}" destId="{004BD909-24DB-401F-AFEF-EC2BA97CFF3E}" srcOrd="4" destOrd="0" presId="urn:microsoft.com/office/officeart/2005/8/layout/vList2"/>
    <dgm:cxn modelId="{459B747F-51F4-453F-BD98-BF3B61FF1582}" type="presParOf" srcId="{B5C18116-F6D8-4FFD-AE39-E68936CDDA53}" destId="{70566B77-54A1-453B-AB62-68FDA0F65B24}" srcOrd="5" destOrd="0" presId="urn:microsoft.com/office/officeart/2005/8/layout/vList2"/>
    <dgm:cxn modelId="{AF214982-351A-4C1D-831A-23FF5753A677}" type="presParOf" srcId="{B5C18116-F6D8-4FFD-AE39-E68936CDDA53}" destId="{274BC5D7-6800-4131-B852-C135DB089CDD}" srcOrd="6" destOrd="0" presId="urn:microsoft.com/office/officeart/2005/8/layout/vList2"/>
    <dgm:cxn modelId="{916F82BE-3DE9-49EB-A2BF-B991A92EFDC4}" type="presParOf" srcId="{B5C18116-F6D8-4FFD-AE39-E68936CDDA53}" destId="{ED6FB03B-2A77-4DF7-9D83-8C4C7C6F14FA}" srcOrd="7" destOrd="0" presId="urn:microsoft.com/office/officeart/2005/8/layout/vList2"/>
    <dgm:cxn modelId="{EEECDC2E-B2FB-4069-8B36-199DD148FBD5}" type="presParOf" srcId="{B5C18116-F6D8-4FFD-AE39-E68936CDDA53}" destId="{4624AA63-ABA7-4E9C-8915-8F3AF6C33F83}" srcOrd="8" destOrd="0" presId="urn:microsoft.com/office/officeart/2005/8/layout/vList2"/>
    <dgm:cxn modelId="{291F1591-1CDB-4D75-828A-7909BB092098}" type="presParOf" srcId="{B5C18116-F6D8-4FFD-AE39-E68936CDDA53}" destId="{DE9AD6C9-28FF-4364-8FBA-1E90F6725B9F}" srcOrd="9" destOrd="0" presId="urn:microsoft.com/office/officeart/2005/8/layout/vList2"/>
    <dgm:cxn modelId="{AD549CED-BB57-4F52-97DA-0E6BF987AA72}" type="presParOf" srcId="{B5C18116-F6D8-4FFD-AE39-E68936CDDA53}" destId="{F44A6D8E-A768-4F95-B4EF-38C6124B1291}" srcOrd="10" destOrd="0" presId="urn:microsoft.com/office/officeart/2005/8/layout/vList2"/>
    <dgm:cxn modelId="{5A74B2C3-06AD-47B9-9E4C-96EB7077BEB3}" type="presParOf" srcId="{B5C18116-F6D8-4FFD-AE39-E68936CDDA53}" destId="{FF7544D5-500D-444F-B308-D10ADE17FD3A}" srcOrd="11" destOrd="0" presId="urn:microsoft.com/office/officeart/2005/8/layout/vList2"/>
    <dgm:cxn modelId="{D190E55F-3F5C-4480-93CF-7A4E12332F64}" type="presParOf" srcId="{B5C18116-F6D8-4FFD-AE39-E68936CDDA53}" destId="{64E3CBE2-A11D-495F-8F5D-373769413534}" srcOrd="12" destOrd="0" presId="urn:microsoft.com/office/officeart/2005/8/layout/vList2"/>
    <dgm:cxn modelId="{182707AF-1D9D-4ACD-A524-576E4E049C89}" type="presParOf" srcId="{B5C18116-F6D8-4FFD-AE39-E68936CDDA53}" destId="{E1D98547-83C7-469E-B729-210035B3991E}" srcOrd="13" destOrd="0" presId="urn:microsoft.com/office/officeart/2005/8/layout/vList2"/>
    <dgm:cxn modelId="{374AC91A-7EEE-429F-A7FA-0575C3F3FA27}" type="presParOf" srcId="{B5C18116-F6D8-4FFD-AE39-E68936CDDA53}" destId="{A7F89FC1-88D7-4751-8E4E-F10F47A59D05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3FF80-26E8-4B99-A1E8-0C061C84826C}">
      <dsp:nvSpPr>
        <dsp:cNvPr id="0" name=""/>
        <dsp:cNvSpPr/>
      </dsp:nvSpPr>
      <dsp:spPr>
        <a:xfrm>
          <a:off x="0" y="87360"/>
          <a:ext cx="5823857" cy="577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MS PMincho"/>
            </a:rPr>
            <a:t>User Details</a:t>
          </a:r>
          <a:endParaRPr lang="en-US" sz="1900" kern="1200" dirty="0"/>
        </a:p>
      </dsp:txBody>
      <dsp:txXfrm>
        <a:off x="28215" y="115575"/>
        <a:ext cx="5767427" cy="521550"/>
      </dsp:txXfrm>
    </dsp:sp>
    <dsp:sp modelId="{E988D66D-5533-4064-98E3-0B3DA933A9BD}">
      <dsp:nvSpPr>
        <dsp:cNvPr id="0" name=""/>
        <dsp:cNvSpPr/>
      </dsp:nvSpPr>
      <dsp:spPr>
        <a:xfrm>
          <a:off x="0" y="720060"/>
          <a:ext cx="5823857" cy="577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Calibri"/>
              <a:cs typeface="Calibri"/>
            </a:rPr>
            <a:t>Station Details</a:t>
          </a:r>
          <a:endParaRPr lang="en-US" sz="1900" kern="1200" dirty="0"/>
        </a:p>
      </dsp:txBody>
      <dsp:txXfrm>
        <a:off x="28215" y="748275"/>
        <a:ext cx="5767427" cy="521550"/>
      </dsp:txXfrm>
    </dsp:sp>
    <dsp:sp modelId="{004BD909-24DB-401F-AFEF-EC2BA97CFF3E}">
      <dsp:nvSpPr>
        <dsp:cNvPr id="0" name=""/>
        <dsp:cNvSpPr/>
      </dsp:nvSpPr>
      <dsp:spPr>
        <a:xfrm>
          <a:off x="0" y="1352760"/>
          <a:ext cx="5823857" cy="577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MS PMincho"/>
            </a:rPr>
            <a:t>Train Details</a:t>
          </a:r>
          <a:endParaRPr lang="en-US" sz="1900" kern="1200" dirty="0"/>
        </a:p>
      </dsp:txBody>
      <dsp:txXfrm>
        <a:off x="28215" y="1380975"/>
        <a:ext cx="5767427" cy="521550"/>
      </dsp:txXfrm>
    </dsp:sp>
    <dsp:sp modelId="{274BC5D7-6800-4131-B852-C135DB089CDD}">
      <dsp:nvSpPr>
        <dsp:cNvPr id="0" name=""/>
        <dsp:cNvSpPr/>
      </dsp:nvSpPr>
      <dsp:spPr>
        <a:xfrm>
          <a:off x="0" y="1985460"/>
          <a:ext cx="5823857" cy="577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MS PMincho"/>
            </a:rPr>
            <a:t>Train Schedule</a:t>
          </a:r>
        </a:p>
      </dsp:txBody>
      <dsp:txXfrm>
        <a:off x="28215" y="2013675"/>
        <a:ext cx="5767427" cy="521550"/>
      </dsp:txXfrm>
    </dsp:sp>
    <dsp:sp modelId="{4624AA63-ABA7-4E9C-8915-8F3AF6C33F83}">
      <dsp:nvSpPr>
        <dsp:cNvPr id="0" name=""/>
        <dsp:cNvSpPr/>
      </dsp:nvSpPr>
      <dsp:spPr>
        <a:xfrm>
          <a:off x="0" y="2618160"/>
          <a:ext cx="5823857" cy="577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MS PMincho"/>
            </a:rPr>
            <a:t>Add Train</a:t>
          </a:r>
        </a:p>
      </dsp:txBody>
      <dsp:txXfrm>
        <a:off x="28215" y="2646375"/>
        <a:ext cx="5767427" cy="521550"/>
      </dsp:txXfrm>
    </dsp:sp>
    <dsp:sp modelId="{F44A6D8E-A768-4F95-B4EF-38C6124B1291}">
      <dsp:nvSpPr>
        <dsp:cNvPr id="0" name=""/>
        <dsp:cNvSpPr/>
      </dsp:nvSpPr>
      <dsp:spPr>
        <a:xfrm>
          <a:off x="0" y="3250860"/>
          <a:ext cx="5823857" cy="577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MS PMincho"/>
            </a:rPr>
            <a:t>Booked Cargos</a:t>
          </a:r>
        </a:p>
      </dsp:txBody>
      <dsp:txXfrm>
        <a:off x="28215" y="3279075"/>
        <a:ext cx="5767427" cy="521550"/>
      </dsp:txXfrm>
    </dsp:sp>
    <dsp:sp modelId="{64E3CBE2-A11D-495F-8F5D-373769413534}">
      <dsp:nvSpPr>
        <dsp:cNvPr id="0" name=""/>
        <dsp:cNvSpPr/>
      </dsp:nvSpPr>
      <dsp:spPr>
        <a:xfrm>
          <a:off x="0" y="3883560"/>
          <a:ext cx="5823857" cy="577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MS PMincho"/>
            </a:rPr>
            <a:t>Cancelled Cargos</a:t>
          </a:r>
        </a:p>
      </dsp:txBody>
      <dsp:txXfrm>
        <a:off x="28215" y="3911775"/>
        <a:ext cx="5767427" cy="521550"/>
      </dsp:txXfrm>
    </dsp:sp>
    <dsp:sp modelId="{A7F89FC1-88D7-4751-8E4E-F10F47A59D05}">
      <dsp:nvSpPr>
        <dsp:cNvPr id="0" name=""/>
        <dsp:cNvSpPr/>
      </dsp:nvSpPr>
      <dsp:spPr>
        <a:xfrm>
          <a:off x="0" y="4516259"/>
          <a:ext cx="5823857" cy="5779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MS PMincho"/>
            </a:rPr>
            <a:t>Search function </a:t>
          </a:r>
        </a:p>
      </dsp:txBody>
      <dsp:txXfrm>
        <a:off x="28215" y="4544474"/>
        <a:ext cx="5767427" cy="521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4CB405-BC11-414E-B0F4-9E1C4642FE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1A09E4-E76E-43B1-9270-846FE19D3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A57E1-CEB3-4C96-B7C6-36B0FA3064E4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91962-6490-4685-B760-76A1628AD5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97A7F-1461-4B81-83F2-8C494CFB80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D51C3-EABD-4553-9DC0-81CFC2A7F3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61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F1BBD7-2276-4DDA-BFFE-26CAACEE5E98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79F17-7BA4-49BC-BB37-7F646CF8D2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740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00772" y="1793289"/>
            <a:ext cx="3010925" cy="3373515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423228AD-A556-C433-B2EA-87D97B6FF6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02975" y="3086826"/>
            <a:ext cx="5667049" cy="2079978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02976" y="1793289"/>
            <a:ext cx="5658458" cy="1127125"/>
          </a:xfrm>
        </p:spPr>
        <p:txBody>
          <a:bodyPr lIns="0" tIns="0" rIns="0" b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4557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with 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7C4070-4CFF-FDA7-C0F7-167D09EE79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3710" y="1288398"/>
            <a:ext cx="10071100" cy="46672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0085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92783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11" descr="picture placeholder">
            <a:extLst>
              <a:ext uri="{FF2B5EF4-FFF2-40B4-BE49-F238E27FC236}">
                <a16:creationId xmlns:a16="http://schemas.microsoft.com/office/drawing/2014/main" id="{6056702D-014D-8146-A1CF-42D52C1D1B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42912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4291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Picture Placeholder 11" descr="picture placeholder">
            <a:extLst>
              <a:ext uri="{FF2B5EF4-FFF2-40B4-BE49-F238E27FC236}">
                <a16:creationId xmlns:a16="http://schemas.microsoft.com/office/drawing/2014/main" id="{1AE62733-AF33-D10E-D484-04859AC2A44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203793" y="1954306"/>
            <a:ext cx="2939694" cy="2754854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03798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34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370" y="613839"/>
            <a:ext cx="4833725" cy="1713677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4441" y="2187388"/>
            <a:ext cx="5863703" cy="4670613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3448" y="3156285"/>
            <a:ext cx="3733521" cy="3292500"/>
          </a:xfrm>
        </p:spPr>
        <p:txBody>
          <a:bodyPr lIns="0" tIns="0" rIns="0" bIns="0"/>
          <a:lstStyle>
            <a:lvl1pPr marL="0" indent="0" algn="l">
              <a:buClr>
                <a:schemeClr val="bg1"/>
              </a:buClr>
              <a:buFont typeface="Courier New" panose="02070309020205020404" pitchFamily="49" charset="0"/>
              <a:buNone/>
              <a:defRPr sz="4800" b="0" i="0" u="sng">
                <a:solidFill>
                  <a:schemeClr val="accent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 algn="l">
              <a:buClr>
                <a:schemeClr val="bg1"/>
              </a:buClr>
              <a:buFont typeface="Courier New" panose="02070309020205020404" pitchFamily="49" charset="0"/>
              <a:buNone/>
              <a:defRPr sz="32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46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ED748D9-6073-DA29-847A-6A6C39D6A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3" t="45170" r="17078" b="17468"/>
          <a:stretch/>
        </p:blipFill>
        <p:spPr>
          <a:xfrm rot="10800000">
            <a:off x="-2" y="0"/>
            <a:ext cx="6300593" cy="23047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</a:extLst>
          </p:cNvPr>
          <p:cNvGrpSpPr/>
          <p:nvPr userDrawn="1"/>
        </p:nvGrpSpPr>
        <p:grpSpPr>
          <a:xfrm>
            <a:off x="11613628" y="319274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C41695A2-5AD2-67EB-7D51-A56C0DCF1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0925" y="1582977"/>
            <a:ext cx="3978939" cy="1946607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80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47038-27D1-FF6B-7831-F79C0B1035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41000"/>
          </a:blip>
          <a:srcRect l="-222" t="45170" r="19778" b="17468"/>
          <a:stretch/>
        </p:blipFill>
        <p:spPr>
          <a:xfrm>
            <a:off x="6096001" y="4549953"/>
            <a:ext cx="6096000" cy="230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4392963-F9C3-8CCC-D239-15D7A4074039}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602030E-DB17-B78E-57D1-2DE77370C0A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78C2D1A-F468-13E2-E0B2-A616C5D32D07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6D1E3C-605D-AD1A-9356-148E871C2D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9512" y="2347118"/>
            <a:ext cx="5161563" cy="2304791"/>
          </a:xfrm>
        </p:spPr>
        <p:txBody>
          <a:bodyPr lIns="0" tIns="0" rIns="0" bIns="0" anchor="ctr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8000" cap="all" spc="-1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cap="all" baseline="0">
                <a:solidFill>
                  <a:schemeClr val="bg1"/>
                </a:solidFill>
              </a:defRPr>
            </a:lvl2pPr>
            <a:lvl3pPr marL="914400" indent="0">
              <a:buNone/>
              <a:defRPr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D7BC5E0-03EB-A193-1303-34484219ED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2614" y="5010341"/>
            <a:ext cx="9501187" cy="1139447"/>
          </a:xfrm>
        </p:spPr>
        <p:txBody>
          <a:bodyPr/>
          <a:lstStyle>
            <a:lvl1pPr marL="0" indent="0" algn="ctr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0567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2032" y="608075"/>
            <a:ext cx="10061455" cy="644653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0827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BDEA8563-2200-B57E-810F-41DD854A67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90863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D97174A-CD7A-C701-0CE9-02D5F895EF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90864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30D9652-C4A0-E049-3F65-924827826FE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88558" y="1481328"/>
            <a:ext cx="2939694" cy="322783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99B6060F-8C38-5C36-BCF1-620E2F4AF9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88559" y="5138927"/>
            <a:ext cx="2939689" cy="92159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53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3438143"/>
            <a:ext cx="3439598" cy="263152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9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007489C8-C2F6-7874-81E6-FAF3CB72CD3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82575" y="1634085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075" y="560048"/>
            <a:ext cx="4622471" cy="2384319"/>
          </a:xfrm>
        </p:spPr>
        <p:txBody>
          <a:bodyPr lIns="0" tIns="0" rIns="0" bIns="0" anchor="ctr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A41ABB58-FB44-EE86-1061-E95F873917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9076" y="3089598"/>
            <a:ext cx="3577916" cy="493776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 cap="all" baseline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9076" y="3631142"/>
            <a:ext cx="2721367" cy="2631523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28C33102-C0D9-31A0-A7A1-2BAC395320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05640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93024" y="1634086"/>
            <a:ext cx="2941845" cy="3191257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F5D171A2-DD04-FA64-A705-BE5D0C937E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16088" y="5285084"/>
            <a:ext cx="3095716" cy="93929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8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l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20493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D1BC8852-D44A-D95C-9A79-F92DD4EC2F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2131" y="425139"/>
            <a:ext cx="3164770" cy="2403406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8E62040-BF32-845C-9224-98B69005FC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42130" y="3075681"/>
            <a:ext cx="3164764" cy="1376398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Mangal" panose="02040503050203030202" pitchFamily="18" charset="0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11" descr="picture placeholder">
            <a:extLst>
              <a:ext uri="{FF2B5EF4-FFF2-40B4-BE49-F238E27FC236}">
                <a16:creationId xmlns:a16="http://schemas.microsoft.com/office/drawing/2014/main" id="{7D19173E-BF72-7982-B9A1-FE487C1188D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42131" y="4721601"/>
            <a:ext cx="3522392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11" descr="picture placeholder">
            <a:extLst>
              <a:ext uri="{FF2B5EF4-FFF2-40B4-BE49-F238E27FC236}">
                <a16:creationId xmlns:a16="http://schemas.microsoft.com/office/drawing/2014/main" id="{D51C203A-3A92-6BC5-A236-DBB70B517E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21959" y="1"/>
            <a:ext cx="3925538" cy="2933008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1" descr="picture placeholder">
            <a:extLst>
              <a:ext uri="{FF2B5EF4-FFF2-40B4-BE49-F238E27FC236}">
                <a16:creationId xmlns:a16="http://schemas.microsoft.com/office/drawing/2014/main" id="{BA8C2200-B8F4-7A2E-4F97-B31B53D38A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921959" y="3082045"/>
            <a:ext cx="2262279" cy="1465065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1" descr="picture placeholder">
            <a:extLst>
              <a:ext uri="{FF2B5EF4-FFF2-40B4-BE49-F238E27FC236}">
                <a16:creationId xmlns:a16="http://schemas.microsoft.com/office/drawing/2014/main" id="{6290D66C-EBB5-C620-E71D-0FBB89C5576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21959" y="4721601"/>
            <a:ext cx="2262279" cy="21363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1" descr="picture placeholder">
            <a:extLst>
              <a:ext uri="{FF2B5EF4-FFF2-40B4-BE49-F238E27FC236}">
                <a16:creationId xmlns:a16="http://schemas.microsoft.com/office/drawing/2014/main" id="{4AAF9077-F4CB-6EB4-F15E-CA235E89EB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96534" y="335197"/>
            <a:ext cx="2301704" cy="259781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1" descr="picture placeholder">
            <a:extLst>
              <a:ext uri="{FF2B5EF4-FFF2-40B4-BE49-F238E27FC236}">
                <a16:creationId xmlns:a16="http://schemas.microsoft.com/office/drawing/2014/main" id="{720F3E71-0F7F-4FA9-5236-34EDD2EEC73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37475" y="3082045"/>
            <a:ext cx="4854525" cy="297847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8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8004" y="890011"/>
            <a:ext cx="10963996" cy="5170510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9F0849-FB1F-B511-68E2-73CBF63D60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3196" y="649990"/>
            <a:ext cx="10126933" cy="425138"/>
          </a:xfrm>
        </p:spPr>
        <p:txBody>
          <a:bodyPr lIns="0" tIns="0" rIns="0" bIns="0" anchor="t"/>
          <a:lstStyle>
            <a:lvl1pPr algn="l">
              <a:lnSpc>
                <a:spcPct val="75000"/>
              </a:lnSpc>
              <a:defRPr sz="4800" b="0" i="0" spc="-15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927A013-657B-B1EA-05D7-FCFD2EA6E6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2406" y="5856042"/>
            <a:ext cx="10126918" cy="425138"/>
          </a:xfrm>
        </p:spPr>
        <p:txBody>
          <a:bodyPr lIns="0" tIns="0" rIns="0" bIns="0"/>
          <a:lstStyle>
            <a:lvl1pPr marL="0" indent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sz="4800" cap="all" spc="-15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</a:defRPr>
            </a:lvl1pPr>
            <a:lvl2pPr marL="4572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2pPr>
            <a:lvl3pPr marL="9144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3pPr>
            <a:lvl4pPr marL="13716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4pPr>
            <a:lvl5pPr marL="1828800" indent="0">
              <a:buNone/>
              <a:defRPr spc="-150">
                <a:solidFill>
                  <a:schemeClr val="bg1"/>
                </a:solidFill>
                <a:latin typeface="MS PMincho" panose="02020600040205080304" pitchFamily="18" charset="-128"/>
                <a:ea typeface="MS PMincho" panose="02020600040205080304" pitchFamily="18" charset="-128"/>
              </a:defRPr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64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Picture,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84" y="890015"/>
            <a:ext cx="3091684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cap="all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0826" y="1"/>
            <a:ext cx="4785234" cy="685800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F475-EF10-D813-0860-75BE8B40BF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36835" y="3429000"/>
            <a:ext cx="3439596" cy="434975"/>
          </a:xfrm>
        </p:spPr>
        <p:txBody>
          <a:bodyPr lIns="0" rIns="0"/>
          <a:lstStyle>
            <a:lvl1pPr marL="0" indent="0">
              <a:buNone/>
              <a:defRPr sz="14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cap="all" baseline="0">
                <a:solidFill>
                  <a:schemeClr val="bg1"/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bg1"/>
                </a:solidFill>
              </a:defRPr>
            </a:lvl3pPr>
            <a:lvl4pPr marL="1371600" indent="0">
              <a:buNone/>
              <a:defRPr sz="1400" cap="all" baseline="0">
                <a:solidFill>
                  <a:schemeClr val="bg1"/>
                </a:solidFill>
              </a:defRPr>
            </a:lvl4pPr>
            <a:lvl5pPr marL="1828800" indent="0">
              <a:buNone/>
              <a:defRPr sz="1400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36834" y="4083247"/>
            <a:ext cx="3439598" cy="2040209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98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1" descr="picture placeholder">
            <a:extLst>
              <a:ext uri="{FF2B5EF4-FFF2-40B4-BE49-F238E27FC236}">
                <a16:creationId xmlns:a16="http://schemas.microsoft.com/office/drawing/2014/main" id="{C74EC289-9E3B-2A85-FFCE-107B0E3B58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9581" y="2160494"/>
            <a:ext cx="6058564" cy="4697507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ea typeface="Dotum" panose="020B0600000101010101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91152F-5BDA-D61B-1CCF-A86EFB6F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6150" y="596200"/>
            <a:ext cx="4758948" cy="1938529"/>
          </a:xfrm>
        </p:spPr>
        <p:txBody>
          <a:bodyPr lIns="0" tIns="0" rIns="0" bIns="0" anchor="b"/>
          <a:lstStyle>
            <a:lvl1pPr algn="l">
              <a:lnSpc>
                <a:spcPct val="75000"/>
              </a:lnSpc>
              <a:defRPr sz="4800" b="0" i="0" spc="0" baseline="0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r>
              <a:rPr lang="en-US" dirty="0"/>
              <a:t>Add 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22E8A7-C256-4D0D-38F5-744CC21A3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13628" y="335197"/>
            <a:ext cx="89941" cy="314793"/>
            <a:chOff x="5538866" y="1851285"/>
            <a:chExt cx="89941" cy="314793"/>
          </a:xfrm>
          <a:solidFill>
            <a:schemeClr val="bg1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194A7E3-B379-7E79-0952-AF4C6A614000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6CD3AC-CC76-8555-8E6F-C480301CF8B9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A05F7-5B34-541E-2738-B83DA06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658599" y="890016"/>
            <a:ext cx="0" cy="51705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BB1C6E-F2CD-1DED-4142-D52223351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0436" y="6223933"/>
            <a:ext cx="89941" cy="314793"/>
            <a:chOff x="5538866" y="1851285"/>
            <a:chExt cx="89941" cy="314793"/>
          </a:xfrm>
          <a:noFill/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C2674DE-70B7-1DB1-C9EA-ECDEDE00980F}"/>
                </a:ext>
              </a:extLst>
            </p:cNvPr>
            <p:cNvSpPr/>
            <p:nvPr userDrawn="1"/>
          </p:nvSpPr>
          <p:spPr>
            <a:xfrm>
              <a:off x="5538866" y="1851285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7F3A17F-5078-CA09-1C2A-A278DF540EB2}"/>
                </a:ext>
              </a:extLst>
            </p:cNvPr>
            <p:cNvSpPr/>
            <p:nvPr userDrawn="1"/>
          </p:nvSpPr>
          <p:spPr>
            <a:xfrm>
              <a:off x="5538866" y="2076137"/>
              <a:ext cx="89941" cy="8994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3A4E705D-525A-81AA-338A-E8C4405F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009849" y="3308393"/>
            <a:ext cx="5170509" cy="333752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  <a:latin typeface="+mn-lt"/>
                <a:ea typeface="Dotum" panose="020B0600000101010101" pitchFamily="34" charset="-127"/>
                <a:cs typeface="Mangal" panose="02040503050203030202" pitchFamily="18" charset="0"/>
              </a:defRPr>
            </a:lvl1pPr>
          </a:lstStyle>
          <a:p>
            <a:r>
              <a:rPr lang="en-US" dirty="0"/>
              <a:t>Click to add Footer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EBEAF734-7706-B3C3-A222-4374E6E420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04041" y="900724"/>
            <a:ext cx="3439597" cy="2392155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BABDA1A4-3206-A325-2576-C4DB8737BB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5745" y="3292881"/>
            <a:ext cx="2967893" cy="2238343"/>
          </a:xfrm>
        </p:spPr>
        <p:txBody>
          <a:bodyPr lIns="0" tIns="0" rIns="0" bIns="0"/>
          <a:lstStyle>
            <a:lvl1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1pPr>
            <a:lvl2pPr marL="7429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1200150" indent="-2857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5430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2000250" indent="-171450">
              <a:buClr>
                <a:schemeClr val="bg1"/>
              </a:buClr>
              <a:buFont typeface="Courier New" panose="02070309020205020404" pitchFamily="49" charset="0"/>
              <a:buChar char="o"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7E41109A-8BEA-FEB0-7ED8-F6C1DB5D4B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604041" y="5703628"/>
            <a:ext cx="3523517" cy="355422"/>
          </a:xfrm>
        </p:spPr>
        <p:txBody>
          <a:bodyPr lIns="0" tIns="0" rIns="0" bIns="0"/>
          <a:lstStyle>
            <a:lvl1pPr marL="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j-lt"/>
                <a:cs typeface="Mangal" panose="02040503050203030202" pitchFamily="18" charset="0"/>
              </a:defRPr>
            </a:lvl1pPr>
            <a:lvl2pPr marL="4572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2pPr>
            <a:lvl3pPr marL="9144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3pPr>
            <a:lvl4pPr marL="13716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4pPr>
            <a:lvl5pPr marL="1828800" indent="0">
              <a:buClr>
                <a:schemeClr val="bg1"/>
              </a:buClr>
              <a:buFont typeface="Courier New" panose="02070309020205020404" pitchFamily="49" charset="0"/>
              <a:buNone/>
              <a:defRPr sz="1400" b="0" i="0">
                <a:solidFill>
                  <a:schemeClr val="bg1"/>
                </a:solidFill>
                <a:latin typeface="+mn-lt"/>
                <a:cs typeface="Mangal" panose="02040503050203030202" pitchFamily="18" charset="0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A1792EFA-4352-DAB4-158E-53F26C8A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>
            <a:lvl1pPr algn="ctr">
              <a:defRPr sz="2800" b="1" i="1">
                <a:solidFill>
                  <a:schemeClr val="bg1"/>
                </a:solidFill>
                <a:latin typeface="+mj-lt"/>
                <a:ea typeface="MS PMincho" panose="02020600040205080304" pitchFamily="18" charset="-128"/>
                <a:cs typeface="Mangal" panose="02040503050203030202" pitchFamily="18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953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865" y="2565736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r>
              <a:rPr lang="en-US" dirty="0"/>
              <a:t>DIGITAL TIME CAPSULE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25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00" r:id="rId6"/>
    <p:sldLayoutId id="2147484213" r:id="rId7"/>
    <p:sldLayoutId id="2147484214" r:id="rId8"/>
    <p:sldLayoutId id="2147484215" r:id="rId9"/>
    <p:sldLayoutId id="2147484216" r:id="rId10"/>
    <p:sldLayoutId id="2147484217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all" baseline="0">
          <a:ln w="3175" cmpd="sng"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100" kern="1200" cap="none">
          <a:solidFill>
            <a:schemeClr val="bg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5C67-DECC-A941-1AC4-B91598E6F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471" y="2408642"/>
            <a:ext cx="10386665" cy="2847153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  <a:ea typeface="+mj-lt"/>
                <a:cs typeface="+mj-lt"/>
              </a:rPr>
              <a:t>Freight Train Management System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E1A48-01C0-5846-B9F1-6D2029035E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1455" y="101693"/>
            <a:ext cx="11488471" cy="2304791"/>
          </a:xfrm>
        </p:spPr>
        <p:txBody>
          <a:bodyPr/>
          <a:lstStyle/>
          <a:p>
            <a:r>
              <a:rPr lang="en-US" sz="3200" i="1" dirty="0">
                <a:ea typeface="MS PMincho"/>
              </a:rPr>
              <a:t>Da214 course project</a:t>
            </a:r>
            <a:r>
              <a:rPr lang="en-US" i="1" dirty="0">
                <a:ea typeface="MS PMincho"/>
              </a:rPr>
              <a:t> </a:t>
            </a:r>
            <a:endParaRPr lang="en-US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1DAEA3-8AF1-6A8B-C838-12D5756AE2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98614" y="5541432"/>
            <a:ext cx="9501187" cy="1139447"/>
          </a:xfrm>
        </p:spPr>
        <p:txBody>
          <a:bodyPr/>
          <a:lstStyle/>
          <a:p>
            <a:r>
              <a:rPr lang="en-US" sz="1800" dirty="0">
                <a:cs typeface="Mangal"/>
              </a:rPr>
              <a:t>By Onkar Shinde</a:t>
            </a:r>
          </a:p>
          <a:p>
            <a:r>
              <a:rPr lang="en-US" sz="1800" dirty="0">
                <a:cs typeface="Mangal"/>
              </a:rPr>
              <a:t>220150021</a:t>
            </a:r>
          </a:p>
        </p:txBody>
      </p:sp>
    </p:spTree>
    <p:extLst>
      <p:ext uri="{BB962C8B-B14F-4D97-AF65-F5344CB8AC3E}">
        <p14:creationId xmlns:p14="http://schemas.microsoft.com/office/powerpoint/2010/main" val="2834266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DFC6-17EB-198D-E8A3-111232C5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21DDF-2BA7-A14C-4802-9CA075196BE2}"/>
              </a:ext>
            </a:extLst>
          </p:cNvPr>
          <p:cNvSpPr txBox="1"/>
          <p:nvPr/>
        </p:nvSpPr>
        <p:spPr>
          <a:xfrm>
            <a:off x="337457" y="283028"/>
            <a:ext cx="413657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C000"/>
                </a:solidFill>
                <a:latin typeface="Algerian"/>
              </a:rPr>
              <a:t>Features of the System </a:t>
            </a:r>
            <a:r>
              <a:rPr lang="en-US" sz="2400">
                <a:latin typeface="Algerian"/>
              </a:rPr>
              <a:t>​</a:t>
            </a:r>
            <a:endParaRPr lang="en-US"/>
          </a:p>
        </p:txBody>
      </p:sp>
      <p:pic>
        <p:nvPicPr>
          <p:cNvPr id="16" name="Picture 15" descr="A screenshot of a login page&#10;&#10;Description automatically generated">
            <a:extLst>
              <a:ext uri="{FF2B5EF4-FFF2-40B4-BE49-F238E27FC236}">
                <a16:creationId xmlns:a16="http://schemas.microsoft.com/office/drawing/2014/main" id="{6D7C44A8-14BB-BAC9-02F7-AD619DADF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3134406"/>
            <a:ext cx="3844017" cy="33868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45CEE6-0437-950E-5044-21BEA5ED430A}"/>
              </a:ext>
            </a:extLst>
          </p:cNvPr>
          <p:cNvSpPr txBox="1"/>
          <p:nvPr/>
        </p:nvSpPr>
        <p:spPr>
          <a:xfrm>
            <a:off x="674914" y="1959428"/>
            <a:ext cx="543197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b="1" dirty="0">
                <a:solidFill>
                  <a:srgbClr val="ECECEC"/>
                </a:solidFill>
                <a:latin typeface="Söhne"/>
              </a:rPr>
              <a:t>Convenience</a:t>
            </a:r>
            <a:r>
              <a:rPr lang="en-US" dirty="0">
                <a:solidFill>
                  <a:srgbClr val="ECECEC"/>
                </a:solidFill>
                <a:latin typeface="Söhne"/>
              </a:rPr>
              <a:t>: Provides a convenient way for administrators and users to manage their account details without requiring external assistance.</a:t>
            </a:r>
          </a:p>
          <a:p>
            <a:endParaRPr lang="en-US" dirty="0">
              <a:solidFill>
                <a:srgbClr val="ECECEC"/>
              </a:solidFill>
              <a:latin typeface="Söhne"/>
            </a:endParaRPr>
          </a:p>
          <a:p>
            <a:pPr>
              <a:buFont typeface=""/>
              <a:buChar char="•"/>
            </a:pPr>
            <a:endParaRPr lang="en-US" dirty="0">
              <a:solidFill>
                <a:srgbClr val="ECECEC"/>
              </a:solidFill>
              <a:latin typeface="Söhne"/>
            </a:endParaRPr>
          </a:p>
          <a:p>
            <a:endParaRPr lang="en-US" dirty="0">
              <a:solidFill>
                <a:srgbClr val="ECECEC"/>
              </a:solidFill>
              <a:latin typeface="Söhne"/>
            </a:endParaRPr>
          </a:p>
          <a:p>
            <a:pPr>
              <a:buFont typeface=""/>
              <a:buChar char="•"/>
            </a:pPr>
            <a:endParaRPr lang="en-US" dirty="0">
              <a:solidFill>
                <a:srgbClr val="ECECEC"/>
              </a:solidFill>
              <a:latin typeface="Söhn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AD6F53-DC9A-0BA5-A437-95F6CA5318F3}"/>
              </a:ext>
            </a:extLst>
          </p:cNvPr>
          <p:cNvSpPr txBox="1"/>
          <p:nvPr/>
        </p:nvSpPr>
        <p:spPr>
          <a:xfrm>
            <a:off x="672192" y="1115785"/>
            <a:ext cx="43869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Sitka Text"/>
                <a:cs typeface="Mangal"/>
              </a:rPr>
              <a:t>Admin and User home pages</a:t>
            </a:r>
          </a:p>
        </p:txBody>
      </p:sp>
      <p:pic>
        <p:nvPicPr>
          <p:cNvPr id="19" name="Picture 18" descr="A screenshot of a user profile&#10;&#10;Description automatically generated">
            <a:extLst>
              <a:ext uri="{FF2B5EF4-FFF2-40B4-BE49-F238E27FC236}">
                <a16:creationId xmlns:a16="http://schemas.microsoft.com/office/drawing/2014/main" id="{84C2AF42-C327-621A-3541-9ADE4DC08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703" y="743631"/>
            <a:ext cx="3829051" cy="44563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EAC869E-0CF3-C75F-D70E-08CB60242300}"/>
              </a:ext>
            </a:extLst>
          </p:cNvPr>
          <p:cNvSpPr txBox="1"/>
          <p:nvPr/>
        </p:nvSpPr>
        <p:spPr>
          <a:xfrm>
            <a:off x="5410200" y="5453743"/>
            <a:ext cx="57803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ECECEC"/>
                </a:solidFill>
                <a:latin typeface="Söhne"/>
              </a:rPr>
              <a:t>Customization</a:t>
            </a:r>
            <a:r>
              <a:rPr lang="en-US">
                <a:solidFill>
                  <a:srgbClr val="ECECEC"/>
                </a:solidFill>
                <a:latin typeface="Söhne"/>
              </a:rPr>
              <a:t>: Allows users to customize their profiles and preferences according to their evolving needs and preferences.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86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fabric with a circle and white lines&#10;&#10;Description automatically generated">
            <a:extLst>
              <a:ext uri="{FF2B5EF4-FFF2-40B4-BE49-F238E27FC236}">
                <a16:creationId xmlns:a16="http://schemas.microsoft.com/office/drawing/2014/main" id="{B6975E2B-4CB2-A7A0-CCC8-2CEDA30FB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DFC6-17EB-198D-E8A3-111232C5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08671-9D6C-6B23-B496-FBCC7AC3A504}"/>
              </a:ext>
            </a:extLst>
          </p:cNvPr>
          <p:cNvSpPr txBox="1"/>
          <p:nvPr/>
        </p:nvSpPr>
        <p:spPr>
          <a:xfrm>
            <a:off x="536120" y="824592"/>
            <a:ext cx="56768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Sitka Text"/>
                <a:cs typeface="Mangal"/>
              </a:rPr>
              <a:t>User details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6F3F371-A95E-FB43-CE02-3705B6F7B68E}"/>
              </a:ext>
            </a:extLst>
          </p:cNvPr>
          <p:cNvSpPr txBox="1">
            <a:spLocks/>
          </p:cNvSpPr>
          <p:nvPr/>
        </p:nvSpPr>
        <p:spPr>
          <a:xfrm>
            <a:off x="354290" y="346601"/>
            <a:ext cx="4626140" cy="6720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sz="2400" dirty="0">
                <a:solidFill>
                  <a:srgbClr val="FFC000"/>
                </a:solidFill>
                <a:latin typeface="Algerian"/>
                <a:cs typeface="Mangal"/>
              </a:rPr>
              <a:t>Features of the System </a:t>
            </a:r>
            <a:endParaRPr lang="en-US" sz="2400">
              <a:solidFill>
                <a:srgbClr val="FFC000"/>
              </a:solidFill>
              <a:latin typeface="Algeri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0CC6AB-BE8D-4F1D-ED14-43F11FB85B5B}"/>
              </a:ext>
            </a:extLst>
          </p:cNvPr>
          <p:cNvSpPr txBox="1"/>
          <p:nvPr/>
        </p:nvSpPr>
        <p:spPr>
          <a:xfrm>
            <a:off x="536120" y="3676649"/>
            <a:ext cx="56768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Sitka Text"/>
                <a:cs typeface="Mangal"/>
              </a:rPr>
              <a:t>Station Details</a:t>
            </a:r>
          </a:p>
        </p:txBody>
      </p:sp>
      <p:pic>
        <p:nvPicPr>
          <p:cNvPr id="14" name="Picture 13" descr="A screenshot of a phone number&#10;&#10;Description automatically generated">
            <a:extLst>
              <a:ext uri="{FF2B5EF4-FFF2-40B4-BE49-F238E27FC236}">
                <a16:creationId xmlns:a16="http://schemas.microsoft.com/office/drawing/2014/main" id="{8D57D7AE-5D49-4F05-2785-A39258D75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7" y="1384343"/>
            <a:ext cx="11364686" cy="204280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B9469A31-3CC4-3788-270A-1ED5D64E8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15" y="4074750"/>
            <a:ext cx="11408228" cy="24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28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fabric with a circle and white lines&#10;&#10;Description automatically generated">
            <a:extLst>
              <a:ext uri="{FF2B5EF4-FFF2-40B4-BE49-F238E27FC236}">
                <a16:creationId xmlns:a16="http://schemas.microsoft.com/office/drawing/2014/main" id="{B6975E2B-4CB2-A7A0-CCC8-2CEDA30FB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22554F4-F676-A2E7-6D88-9D1CB06BD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8" y="1340653"/>
            <a:ext cx="10820401" cy="50366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DFC6-17EB-198D-E8A3-111232C5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08671-9D6C-6B23-B496-FBCC7AC3A504}"/>
              </a:ext>
            </a:extLst>
          </p:cNvPr>
          <p:cNvSpPr txBox="1"/>
          <p:nvPr/>
        </p:nvSpPr>
        <p:spPr>
          <a:xfrm>
            <a:off x="3257549" y="835478"/>
            <a:ext cx="56768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Sitka Text"/>
                <a:cs typeface="Mangal"/>
              </a:rPr>
              <a:t>Intermediate station details of specific train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6F3F371-A95E-FB43-CE02-3705B6F7B68E}"/>
              </a:ext>
            </a:extLst>
          </p:cNvPr>
          <p:cNvSpPr txBox="1">
            <a:spLocks/>
          </p:cNvSpPr>
          <p:nvPr/>
        </p:nvSpPr>
        <p:spPr>
          <a:xfrm>
            <a:off x="354290" y="346601"/>
            <a:ext cx="4626140" cy="6720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sz="2400" dirty="0">
                <a:solidFill>
                  <a:srgbClr val="FFC000"/>
                </a:solidFill>
                <a:latin typeface="Algerian"/>
                <a:cs typeface="Mangal"/>
              </a:rPr>
              <a:t>Features of the System </a:t>
            </a:r>
            <a:endParaRPr lang="en-US" sz="2400">
              <a:solidFill>
                <a:srgbClr val="FFC000"/>
              </a:solidFill>
              <a:latin typeface="Algerian"/>
            </a:endParaRPr>
          </a:p>
        </p:txBody>
      </p:sp>
    </p:spTree>
    <p:extLst>
      <p:ext uri="{BB962C8B-B14F-4D97-AF65-F5344CB8AC3E}">
        <p14:creationId xmlns:p14="http://schemas.microsoft.com/office/powerpoint/2010/main" val="290299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fabric with a circle and white lines&#10;&#10;Description automatically generated">
            <a:extLst>
              <a:ext uri="{FF2B5EF4-FFF2-40B4-BE49-F238E27FC236}">
                <a16:creationId xmlns:a16="http://schemas.microsoft.com/office/drawing/2014/main" id="{374BF3DD-27E4-BAAE-8D3F-C1C157FBD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DFC6-17EB-198D-E8A3-111232C5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C4D87256-A86C-809C-BF32-BD77444A2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8" y="1227929"/>
            <a:ext cx="10874829" cy="49246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066401-CBD2-9B96-3CAB-2E495A151217}"/>
              </a:ext>
            </a:extLst>
          </p:cNvPr>
          <p:cNvSpPr txBox="1"/>
          <p:nvPr/>
        </p:nvSpPr>
        <p:spPr>
          <a:xfrm>
            <a:off x="4196442" y="838200"/>
            <a:ext cx="56877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Sitka Text"/>
                <a:cs typeface="Mangal"/>
              </a:rPr>
              <a:t>Details of specific train 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64DF2C7-B53C-2536-1755-A84250E3FAF0}"/>
              </a:ext>
            </a:extLst>
          </p:cNvPr>
          <p:cNvSpPr txBox="1">
            <a:spLocks/>
          </p:cNvSpPr>
          <p:nvPr/>
        </p:nvSpPr>
        <p:spPr>
          <a:xfrm>
            <a:off x="517576" y="368372"/>
            <a:ext cx="4626140" cy="6720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sz="2400" dirty="0">
                <a:solidFill>
                  <a:srgbClr val="FFC000"/>
                </a:solidFill>
                <a:latin typeface="Algerian"/>
                <a:cs typeface="Mangal"/>
              </a:rPr>
              <a:t>Features of the System </a:t>
            </a:r>
            <a:endParaRPr lang="en-US" sz="2400">
              <a:solidFill>
                <a:srgbClr val="FFC000"/>
              </a:solidFill>
              <a:latin typeface="Algerian"/>
            </a:endParaRPr>
          </a:p>
        </p:txBody>
      </p:sp>
    </p:spTree>
    <p:extLst>
      <p:ext uri="{BB962C8B-B14F-4D97-AF65-F5344CB8AC3E}">
        <p14:creationId xmlns:p14="http://schemas.microsoft.com/office/powerpoint/2010/main" val="1134438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ack fabric with a circle and white lines&#10;&#10;Description automatically generated">
            <a:extLst>
              <a:ext uri="{FF2B5EF4-FFF2-40B4-BE49-F238E27FC236}">
                <a16:creationId xmlns:a16="http://schemas.microsoft.com/office/drawing/2014/main" id="{32950E7E-5860-977A-A85D-E2A98A29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DFC6-17EB-198D-E8A3-111232C5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Picture 1" descr="A screenshot of a schedule&#10;&#10;Description automatically generated">
            <a:extLst>
              <a:ext uri="{FF2B5EF4-FFF2-40B4-BE49-F238E27FC236}">
                <a16:creationId xmlns:a16="http://schemas.microsoft.com/office/drawing/2014/main" id="{5DEFA829-98A3-3723-4505-DAF4EC0CE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925" y="1585912"/>
            <a:ext cx="4248150" cy="3686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BAF446-5B6E-6382-09AA-FCA766661C04}"/>
              </a:ext>
            </a:extLst>
          </p:cNvPr>
          <p:cNvSpPr txBox="1"/>
          <p:nvPr/>
        </p:nvSpPr>
        <p:spPr>
          <a:xfrm>
            <a:off x="786492" y="2196192"/>
            <a:ext cx="4982935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"/>
              <a:buChar char="•"/>
            </a:pPr>
            <a:r>
              <a:rPr lang="en-US" sz="2000" b="1" dirty="0">
                <a:solidFill>
                  <a:srgbClr val="ECECEC"/>
                </a:solidFill>
                <a:latin typeface="Calibri"/>
                <a:ea typeface="Söhne"/>
                <a:cs typeface="Söhne"/>
              </a:rPr>
              <a:t>Scheduling Algorithm</a:t>
            </a:r>
            <a:r>
              <a:rPr lang="en-US" sz="2000" dirty="0">
                <a:solidFill>
                  <a:srgbClr val="ECECEC"/>
                </a:solidFill>
                <a:latin typeface="Calibri"/>
                <a:ea typeface="Söhne"/>
                <a:cs typeface="Söhne"/>
              </a:rPr>
              <a:t>:</a:t>
            </a:r>
            <a:endParaRPr lang="en-US" dirty="0"/>
          </a:p>
          <a:p>
            <a:r>
              <a:rPr lang="en-US" sz="2000" dirty="0">
                <a:solidFill>
                  <a:srgbClr val="ECECEC"/>
                </a:solidFill>
                <a:latin typeface="Calibri"/>
                <a:ea typeface="Söhne"/>
                <a:cs typeface="Söhne"/>
              </a:rPr>
              <a:t> Incorporates factors such as destination, and train capacity to determine the most efficient schedule.</a:t>
            </a:r>
            <a:endParaRPr lang="en-US">
              <a:cs typeface="Mangal"/>
            </a:endParaRPr>
          </a:p>
          <a:p>
            <a:pPr>
              <a:buFont typeface=""/>
              <a:buChar char="•"/>
            </a:pPr>
            <a:r>
              <a:rPr lang="en-US" sz="2000" b="1" dirty="0">
                <a:solidFill>
                  <a:srgbClr val="ECECEC"/>
                </a:solidFill>
                <a:latin typeface="Calibri"/>
                <a:ea typeface="Söhne"/>
                <a:cs typeface="Söhne"/>
              </a:rPr>
              <a:t>Administrator Control</a:t>
            </a:r>
            <a:r>
              <a:rPr lang="en-US" sz="2000" dirty="0">
                <a:solidFill>
                  <a:srgbClr val="ECECEC"/>
                </a:solidFill>
                <a:latin typeface="Calibri"/>
                <a:ea typeface="Söhne"/>
                <a:cs typeface="Söhne"/>
              </a:rPr>
              <a:t>: </a:t>
            </a:r>
          </a:p>
          <a:p>
            <a:r>
              <a:rPr lang="en-US" sz="2000" dirty="0">
                <a:solidFill>
                  <a:srgbClr val="ECECEC"/>
                </a:solidFill>
                <a:latin typeface="Calibri"/>
                <a:ea typeface="Söhne"/>
                <a:cs typeface="Söhne"/>
              </a:rPr>
              <a:t>Administrators can manually adjust schedules and prioritize urgent shipments as needed.</a:t>
            </a:r>
            <a:endParaRPr lang="en-US">
              <a:cs typeface="Mangal"/>
            </a:endParaRPr>
          </a:p>
          <a:p>
            <a:pPr>
              <a:buFont typeface=""/>
              <a:buChar char="•"/>
            </a:pPr>
            <a:r>
              <a:rPr lang="en-US" sz="2000" b="1" dirty="0">
                <a:solidFill>
                  <a:srgbClr val="ECECEC"/>
                </a:solidFill>
                <a:latin typeface="Calibri"/>
                <a:ea typeface="Söhne"/>
                <a:cs typeface="Söhne"/>
              </a:rPr>
              <a:t>Real-Time Updates</a:t>
            </a:r>
            <a:r>
              <a:rPr lang="en-US" sz="2000" dirty="0">
                <a:solidFill>
                  <a:srgbClr val="ECECEC"/>
                </a:solidFill>
                <a:latin typeface="Calibri"/>
                <a:ea typeface="Söhne"/>
                <a:cs typeface="Söhne"/>
              </a:rPr>
              <a:t>:</a:t>
            </a:r>
            <a:endParaRPr lang="en-US" sz="2000" dirty="0">
              <a:solidFill>
                <a:srgbClr val="000000"/>
              </a:solidFill>
              <a:latin typeface="Calibri"/>
              <a:ea typeface="Söhne"/>
              <a:cs typeface="Calibri"/>
            </a:endParaRPr>
          </a:p>
          <a:p>
            <a:r>
              <a:rPr lang="en-US" sz="2000" dirty="0">
                <a:solidFill>
                  <a:srgbClr val="ECECEC"/>
                </a:solidFill>
                <a:latin typeface="Calibri"/>
                <a:ea typeface="Söhne"/>
                <a:cs typeface="Söhne"/>
              </a:rPr>
              <a:t> Users and administrators receive real-time updates on train schedules and any changes made to the schedule.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46ADBA5-A666-E823-33E8-6E01C2736D42}"/>
              </a:ext>
            </a:extLst>
          </p:cNvPr>
          <p:cNvSpPr txBox="1">
            <a:spLocks/>
          </p:cNvSpPr>
          <p:nvPr/>
        </p:nvSpPr>
        <p:spPr>
          <a:xfrm>
            <a:off x="528462" y="292172"/>
            <a:ext cx="4626140" cy="6720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sz="2400" dirty="0">
                <a:solidFill>
                  <a:srgbClr val="FFC000"/>
                </a:solidFill>
                <a:latin typeface="Algerian"/>
                <a:cs typeface="Mangal"/>
              </a:rPr>
              <a:t>Features of the System </a:t>
            </a:r>
            <a:endParaRPr lang="en-US" sz="2400">
              <a:solidFill>
                <a:srgbClr val="FFC000"/>
              </a:solidFill>
              <a:latin typeface="Algerian"/>
            </a:endParaRPr>
          </a:p>
        </p:txBody>
      </p:sp>
      <p:pic>
        <p:nvPicPr>
          <p:cNvPr id="14" name="Graphic 13" descr="Toy Train outline">
            <a:extLst>
              <a:ext uri="{FF2B5EF4-FFF2-40B4-BE49-F238E27FC236}">
                <a16:creationId xmlns:a16="http://schemas.microsoft.com/office/drawing/2014/main" id="{3E64C35A-B2FE-035D-1AB5-645A0616B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0" y="968828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87ED70-6FD1-9108-ABD7-6ADF91DA9549}"/>
              </a:ext>
            </a:extLst>
          </p:cNvPr>
          <p:cNvSpPr txBox="1"/>
          <p:nvPr/>
        </p:nvSpPr>
        <p:spPr>
          <a:xfrm>
            <a:off x="685800" y="1110343"/>
            <a:ext cx="2743200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MS PMincho"/>
                <a:ea typeface="MS PMincho"/>
                <a:cs typeface="+mn-lt"/>
              </a:rPr>
              <a:t>Schedule Train</a:t>
            </a:r>
          </a:p>
          <a:p>
            <a:endParaRPr lang="en-US" sz="3200" dirty="0">
              <a:latin typeface="MS PMincho"/>
              <a:ea typeface="MS PMincho"/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2455130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fabric with a circle and white lines&#10;&#10;Description automatically generated">
            <a:extLst>
              <a:ext uri="{FF2B5EF4-FFF2-40B4-BE49-F238E27FC236}">
                <a16:creationId xmlns:a16="http://schemas.microsoft.com/office/drawing/2014/main" id="{45483154-DFC8-3EDE-9032-D426195C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E39D0-1813-0CA3-BD06-90054AAAF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4033" y="313943"/>
            <a:ext cx="4626140" cy="67209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latin typeface="Algerian"/>
                <a:cs typeface="Mangal"/>
              </a:rPr>
              <a:t>Features of the System </a:t>
            </a:r>
            <a:endParaRPr lang="en-US" sz="2400">
              <a:solidFill>
                <a:srgbClr val="FFC000"/>
              </a:solidFill>
              <a:latin typeface="Algeri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DFC6-17EB-198D-E8A3-111232C5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66401-CBD2-9B96-3CAB-2E495A151217}"/>
              </a:ext>
            </a:extLst>
          </p:cNvPr>
          <p:cNvSpPr txBox="1"/>
          <p:nvPr/>
        </p:nvSpPr>
        <p:spPr>
          <a:xfrm>
            <a:off x="702129" y="990599"/>
            <a:ext cx="568778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  <a:latin typeface="MS PMincho"/>
                <a:ea typeface="MS PMincho"/>
                <a:cs typeface="Mangal"/>
              </a:rPr>
              <a:t>Adding new Train</a:t>
            </a:r>
            <a:endParaRPr lang="en-US" sz="2800" b="1" i="1">
              <a:solidFill>
                <a:schemeClr val="accent6">
                  <a:lumMod val="75000"/>
                </a:schemeClr>
              </a:solidFill>
              <a:latin typeface="MS PMincho"/>
              <a:ea typeface="MS PMincho"/>
            </a:endParaRPr>
          </a:p>
        </p:txBody>
      </p:sp>
      <p:pic>
        <p:nvPicPr>
          <p:cNvPr id="3" name="Picture 2" descr="A screenshot of a train registration form&#10;&#10;Description automatically generated">
            <a:extLst>
              <a:ext uri="{FF2B5EF4-FFF2-40B4-BE49-F238E27FC236}">
                <a16:creationId xmlns:a16="http://schemas.microsoft.com/office/drawing/2014/main" id="{4950591A-F471-A894-80B5-87F84181A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472" y="522514"/>
            <a:ext cx="3807858" cy="5812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06E816-3D39-CB76-B45D-5234C0974028}"/>
              </a:ext>
            </a:extLst>
          </p:cNvPr>
          <p:cNvSpPr txBox="1"/>
          <p:nvPr/>
        </p:nvSpPr>
        <p:spPr>
          <a:xfrm>
            <a:off x="707571" y="1888670"/>
            <a:ext cx="5959927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Administrator Access:</a:t>
            </a:r>
          </a:p>
          <a:p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  Authorized administrators have access to the     system's backend interface where they can add     new trains.</a:t>
            </a:r>
            <a:endParaRPr lang="en-US" dirty="0">
              <a:solidFill>
                <a:schemeClr val="bg2"/>
              </a:solidFill>
              <a:cs typeface="Mang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Form Submission:</a:t>
            </a:r>
          </a:p>
          <a:p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  Administrators fill out a form specifying details    such as train ID, type (e.g., Gas, Liquid, Solid),    and capacity.</a:t>
            </a:r>
            <a:endParaRPr lang="en-US" dirty="0">
              <a:solidFill>
                <a:schemeClr val="bg2"/>
              </a:solidFill>
              <a:cs typeface="Mang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Validation Checks: </a:t>
            </a:r>
          </a:p>
          <a:p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  The system performs validation checks to          ensure the entered information is accurate and      complete.</a:t>
            </a:r>
            <a:endParaRPr lang="en-US" dirty="0">
              <a:solidFill>
                <a:schemeClr val="bg2"/>
              </a:solidFill>
              <a:cs typeface="Mang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Integration with Train Database: </a:t>
            </a:r>
          </a:p>
          <a:p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  Upon submission, the new train details are    integrated into the system's train database,    making it available for scheduling and tracking.</a:t>
            </a:r>
            <a:endParaRPr lang="en-US">
              <a:solidFill>
                <a:schemeClr val="bg2"/>
              </a:solidFill>
              <a:cs typeface="Mangal"/>
            </a:endParaRPr>
          </a:p>
          <a:p>
            <a:pPr marL="285750" indent="-285750">
              <a:buFont typeface="Arial"/>
              <a:buChar char="•"/>
            </a:pPr>
            <a:endParaRPr lang="en-US">
              <a:solidFill>
                <a:schemeClr val="bg2"/>
              </a:solidFill>
              <a:cs typeface="Mangal"/>
            </a:endParaRPr>
          </a:p>
        </p:txBody>
      </p:sp>
      <p:pic>
        <p:nvPicPr>
          <p:cNvPr id="10" name="Graphic 9" descr="Train with solid fill">
            <a:extLst>
              <a:ext uri="{FF2B5EF4-FFF2-40B4-BE49-F238E27FC236}">
                <a16:creationId xmlns:a16="http://schemas.microsoft.com/office/drawing/2014/main" id="{97D5A6F1-5122-6435-587D-5F89976A9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7342" y="10559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56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fabric with a circle and white lines&#10;&#10;Description automatically generated">
            <a:extLst>
              <a:ext uri="{FF2B5EF4-FFF2-40B4-BE49-F238E27FC236}">
                <a16:creationId xmlns:a16="http://schemas.microsoft.com/office/drawing/2014/main" id="{0ADA3223-1725-CD33-183B-9640C3151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DFC6-17EB-198D-E8A3-111232C5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66401-CBD2-9B96-3CAB-2E495A151217}"/>
              </a:ext>
            </a:extLst>
          </p:cNvPr>
          <p:cNvSpPr txBox="1"/>
          <p:nvPr/>
        </p:nvSpPr>
        <p:spPr>
          <a:xfrm>
            <a:off x="669471" y="859971"/>
            <a:ext cx="102488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C000"/>
                </a:solidFill>
                <a:ea typeface="+mn-lt"/>
                <a:cs typeface="+mn-lt"/>
              </a:rPr>
              <a:t>Refund Processing:</a:t>
            </a:r>
            <a:r>
              <a:rPr lang="en-US" dirty="0">
                <a:solidFill>
                  <a:schemeClr val="bg2"/>
                </a:solidFill>
                <a:ea typeface="+mn-lt"/>
                <a:cs typeface="+mn-lt"/>
              </a:rPr>
              <a:t> Administrators initiate the refund process through the system, transferring the specified amount to the user's account.</a:t>
            </a: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  <a:cs typeface="Mangal"/>
            </a:endParaRP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64DF2C7-B53C-2536-1755-A84250E3FAF0}"/>
              </a:ext>
            </a:extLst>
          </p:cNvPr>
          <p:cNvSpPr txBox="1">
            <a:spLocks/>
          </p:cNvSpPr>
          <p:nvPr/>
        </p:nvSpPr>
        <p:spPr>
          <a:xfrm>
            <a:off x="517576" y="368372"/>
            <a:ext cx="4626140" cy="6720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sz="2400" dirty="0">
                <a:solidFill>
                  <a:srgbClr val="FFC000"/>
                </a:solidFill>
                <a:latin typeface="Algerian"/>
                <a:cs typeface="Mangal"/>
              </a:rPr>
              <a:t>Features of the System </a:t>
            </a:r>
            <a:endParaRPr lang="en-US" sz="2400">
              <a:solidFill>
                <a:srgbClr val="FFC000"/>
              </a:solidFill>
              <a:latin typeface="Algerian"/>
            </a:endParaRPr>
          </a:p>
        </p:txBody>
      </p:sp>
      <p:pic>
        <p:nvPicPr>
          <p:cNvPr id="2" name="Picture 1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FD8A6EB7-A9BA-5CF5-4D22-ECD806A13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2" y="1610706"/>
            <a:ext cx="9927772" cy="2406501"/>
          </a:xfrm>
          <a:prstGeom prst="rect">
            <a:avLst/>
          </a:prstGeom>
        </p:spPr>
      </p:pic>
      <p:pic>
        <p:nvPicPr>
          <p:cNvPr id="5" name="Picture 4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6929C592-F6CC-1783-E8D2-96653720C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71" y="4850317"/>
            <a:ext cx="9927772" cy="1674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9FFFFD-C734-6322-8594-0929E7C37145}"/>
              </a:ext>
            </a:extLst>
          </p:cNvPr>
          <p:cNvSpPr txBox="1"/>
          <p:nvPr/>
        </p:nvSpPr>
        <p:spPr>
          <a:xfrm>
            <a:off x="859971" y="4136572"/>
            <a:ext cx="1026522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C000"/>
                </a:solidFill>
                <a:cs typeface="Segoe UI"/>
              </a:rPr>
              <a:t>Booking Details for Admin of User:</a:t>
            </a:r>
            <a:r>
              <a:rPr lang="en-US" sz="1600" dirty="0">
                <a:solidFill>
                  <a:schemeClr val="bg2"/>
                </a:solidFill>
                <a:cs typeface="Segoe UI"/>
              </a:rPr>
              <a:t> It helps admin if admin wants to schedule new train </a:t>
            </a:r>
            <a:r>
              <a:rPr lang="en-US" sz="1600" dirty="0" err="1">
                <a:solidFill>
                  <a:schemeClr val="bg2"/>
                </a:solidFill>
                <a:cs typeface="Segoe UI"/>
              </a:rPr>
              <a:t>analysing</a:t>
            </a:r>
            <a:r>
              <a:rPr lang="en-US" sz="1600" dirty="0">
                <a:solidFill>
                  <a:schemeClr val="bg2"/>
                </a:solidFill>
                <a:cs typeface="Segoe UI"/>
              </a:rPr>
              <a:t> load</a:t>
            </a:r>
          </a:p>
        </p:txBody>
      </p:sp>
    </p:spTree>
    <p:extLst>
      <p:ext uri="{BB962C8B-B14F-4D97-AF65-F5344CB8AC3E}">
        <p14:creationId xmlns:p14="http://schemas.microsoft.com/office/powerpoint/2010/main" val="4147026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fabric with a circle and white lines&#10;&#10;Description automatically generated">
            <a:extLst>
              <a:ext uri="{FF2B5EF4-FFF2-40B4-BE49-F238E27FC236}">
                <a16:creationId xmlns:a16="http://schemas.microsoft.com/office/drawing/2014/main" id="{0ADA3223-1725-CD33-183B-9640C3151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DFC6-17EB-198D-E8A3-111232C5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64DF2C7-B53C-2536-1755-A84250E3FAF0}"/>
              </a:ext>
            </a:extLst>
          </p:cNvPr>
          <p:cNvSpPr txBox="1">
            <a:spLocks/>
          </p:cNvSpPr>
          <p:nvPr/>
        </p:nvSpPr>
        <p:spPr>
          <a:xfrm>
            <a:off x="517576" y="368372"/>
            <a:ext cx="7064540" cy="6720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latin typeface="Algerian"/>
                <a:cs typeface="Mangal"/>
              </a:rPr>
              <a:t>ER Diagram of Freight Train management </a:t>
            </a:r>
            <a:endParaRPr lang="en-US" sz="2400" dirty="0">
              <a:solidFill>
                <a:srgbClr val="FFC000"/>
              </a:solidFill>
              <a:latin typeface="Algerian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C1BDBF6-DE08-3483-D591-0F38DFD67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28" y="896257"/>
            <a:ext cx="10276115" cy="547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0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ack fabric with a circle and white lines&#10;&#10;Description automatically generated">
            <a:extLst>
              <a:ext uri="{FF2B5EF4-FFF2-40B4-BE49-F238E27FC236}">
                <a16:creationId xmlns:a16="http://schemas.microsoft.com/office/drawing/2014/main" id="{1B4D6713-E2E6-5CBD-AFF8-25567EE2E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DFC6-17EB-198D-E8A3-111232C5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64DF2C7-B53C-2536-1755-A84250E3FAF0}"/>
              </a:ext>
            </a:extLst>
          </p:cNvPr>
          <p:cNvSpPr txBox="1">
            <a:spLocks/>
          </p:cNvSpPr>
          <p:nvPr/>
        </p:nvSpPr>
        <p:spPr>
          <a:xfrm>
            <a:off x="528462" y="401029"/>
            <a:ext cx="7064540" cy="67209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Courier New" panose="02070309020205020404" pitchFamily="49" charset="0"/>
              <a:buChar char="o"/>
              <a:defRPr sz="1400" b="0" i="0" kern="1200" cap="none">
                <a:solidFill>
                  <a:schemeClr val="bg1"/>
                </a:solidFill>
                <a:effectLst/>
                <a:latin typeface="+mn-lt"/>
                <a:ea typeface="+mn-ea"/>
                <a:cs typeface="Mangal" panose="02040503050203030202" pitchFamily="18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FFC000"/>
                </a:solidFill>
                <a:latin typeface="Algerian"/>
                <a:cs typeface="Mangal"/>
              </a:rPr>
              <a:t>Difficulties Faced</a:t>
            </a:r>
            <a:endParaRPr lang="en-US" sz="2800">
              <a:solidFill>
                <a:srgbClr val="FFC000"/>
              </a:solidFill>
              <a:latin typeface="Algeri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B613E-7B74-F902-D454-9096EE15FEF4}"/>
              </a:ext>
            </a:extLst>
          </p:cNvPr>
          <p:cNvSpPr txBox="1"/>
          <p:nvPr/>
        </p:nvSpPr>
        <p:spPr>
          <a:xfrm>
            <a:off x="522514" y="1502227"/>
            <a:ext cx="106026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Search Box Implementation:</a:t>
            </a:r>
            <a:r>
              <a:rPr lang="en-US" dirty="0">
                <a:solidFill>
                  <a:schemeClr val="accent2"/>
                </a:solidFill>
              </a:rPr>
              <a:t> One of the primary difficulties encountered during the project was implementing a robust search box functionality. This involved designing and developing a search algorithm capable of efficiently retrieving relevant information from the database</a:t>
            </a:r>
            <a:endParaRPr lang="en-US" dirty="0">
              <a:solidFill>
                <a:schemeClr val="accent2"/>
              </a:solidFill>
              <a:cs typeface="Mang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373991-ED79-D920-3C0C-6301EB47AF49}"/>
              </a:ext>
            </a:extLst>
          </p:cNvPr>
          <p:cNvSpPr txBox="1"/>
          <p:nvPr/>
        </p:nvSpPr>
        <p:spPr>
          <a:xfrm>
            <a:off x="533400" y="3037115"/>
            <a:ext cx="103523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Email Sending:</a:t>
            </a:r>
            <a:r>
              <a:rPr lang="en-US" dirty="0">
                <a:solidFill>
                  <a:schemeClr val="accent2"/>
                </a:solidFill>
              </a:rPr>
              <a:t> Integrating email sending functionality using Mercury in XAMPP posed a challenge due to configuration complexities and compatibility issues. Setting up the SMTP server, configuring email templates, and ensuring reliable delivery of emails required thorough troubleshooting and testing to overcome.</a:t>
            </a:r>
            <a:endParaRPr lang="en-US" dirty="0">
              <a:solidFill>
                <a:schemeClr val="accent2"/>
              </a:solidFill>
              <a:cs typeface="Mang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FAD9A-455A-9D60-B2B0-565A6FB6E652}"/>
              </a:ext>
            </a:extLst>
          </p:cNvPr>
          <p:cNvSpPr txBox="1"/>
          <p:nvPr/>
        </p:nvSpPr>
        <p:spPr>
          <a:xfrm>
            <a:off x="642258" y="4419600"/>
            <a:ext cx="1035231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Database Creation </a:t>
            </a:r>
            <a:r>
              <a:rPr lang="en-US" dirty="0">
                <a:solidFill>
                  <a:schemeClr val="accent2"/>
                </a:solidFill>
              </a:rPr>
              <a:t>:Generating data for the database presented its own set of challenges during the project:</a:t>
            </a:r>
            <a:endParaRPr lang="en-US" dirty="0">
              <a:solidFill>
                <a:schemeClr val="accent2"/>
              </a:solidFill>
              <a:cs typeface="Mangal"/>
            </a:endParaRPr>
          </a:p>
        </p:txBody>
      </p:sp>
      <p:pic>
        <p:nvPicPr>
          <p:cNvPr id="13" name="Graphic 12" descr="Brainstorm outline">
            <a:extLst>
              <a:ext uri="{FF2B5EF4-FFF2-40B4-BE49-F238E27FC236}">
                <a16:creationId xmlns:a16="http://schemas.microsoft.com/office/drawing/2014/main" id="{69E34540-2C09-8312-484A-803D5D1CD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1629" y="2830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58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03460-1DF6-8451-2441-E3D4CB46F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1" name="Picture 10" descr="A black fabric with a circle and white lines&#10;&#10;Description automatically generated">
            <a:extLst>
              <a:ext uri="{FF2B5EF4-FFF2-40B4-BE49-F238E27FC236}">
                <a16:creationId xmlns:a16="http://schemas.microsoft.com/office/drawing/2014/main" id="{E215A0E2-7939-525B-EBC5-FEA45E3EE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BFE036-EA7D-7568-7276-32ABD7A55258}"/>
              </a:ext>
            </a:extLst>
          </p:cNvPr>
          <p:cNvSpPr txBox="1"/>
          <p:nvPr/>
        </p:nvSpPr>
        <p:spPr>
          <a:xfrm>
            <a:off x="576943" y="511629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  <a:latin typeface="Algerian"/>
              </a:rPr>
              <a:t>Conclusion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5E3D7E-BF5C-B547-A653-6EFA99B6F714}"/>
              </a:ext>
            </a:extLst>
          </p:cNvPr>
          <p:cNvSpPr txBox="1"/>
          <p:nvPr/>
        </p:nvSpPr>
        <p:spPr>
          <a:xfrm>
            <a:off x="435429" y="1502229"/>
            <a:ext cx="10722428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000" dirty="0">
                <a:solidFill>
                  <a:schemeClr val="accent2"/>
                </a:solidFill>
                <a:latin typeface="Sitka Text"/>
              </a:rPr>
              <a:t>Developed a Freight Train Management System to streamline cargo transportation logistics.</a:t>
            </a:r>
            <a:endParaRPr lang="en-US" sz="2000">
              <a:solidFill>
                <a:schemeClr val="accent2"/>
              </a:solidFill>
              <a:latin typeface="Sitka Text"/>
              <a:cs typeface="Mangal"/>
            </a:endParaRPr>
          </a:p>
          <a:p>
            <a:pPr marL="342900" indent="-342900">
              <a:buFont typeface="Wingdings"/>
              <a:buChar char="ü"/>
            </a:pPr>
            <a:r>
              <a:rPr lang="en-US" sz="2000" dirty="0">
                <a:solidFill>
                  <a:schemeClr val="accent2"/>
                </a:solidFill>
                <a:latin typeface="Sitka Text"/>
              </a:rPr>
              <a:t>Key features include optimized scheduling, real-time monitoring and customer satisfaction enhancement.</a:t>
            </a:r>
            <a:endParaRPr lang="en-US" sz="2000">
              <a:solidFill>
                <a:schemeClr val="accent2"/>
              </a:solidFill>
              <a:latin typeface="Sitka Text"/>
              <a:cs typeface="Mangal"/>
            </a:endParaRPr>
          </a:p>
          <a:p>
            <a:pPr marL="342900" indent="-342900">
              <a:buFont typeface="Wingdings"/>
              <a:buChar char="ü"/>
            </a:pPr>
            <a:r>
              <a:rPr lang="en-US" sz="2000" dirty="0">
                <a:solidFill>
                  <a:schemeClr val="accent2"/>
                </a:solidFill>
                <a:latin typeface="Sitka Text"/>
              </a:rPr>
              <a:t>Implemented functionalities for booking cargo, scheduling trains, real-time tracking, and profit analytics.</a:t>
            </a:r>
            <a:endParaRPr lang="en-US" sz="2000">
              <a:solidFill>
                <a:schemeClr val="accent2"/>
              </a:solidFill>
              <a:latin typeface="Sitka Text"/>
              <a:cs typeface="Mangal"/>
            </a:endParaRPr>
          </a:p>
          <a:p>
            <a:pPr marL="342900" indent="-342900">
              <a:buFont typeface="Wingdings"/>
              <a:buChar char="ü"/>
            </a:pPr>
            <a:r>
              <a:rPr lang="en-US" sz="2000" dirty="0">
                <a:solidFill>
                  <a:schemeClr val="accent2"/>
                </a:solidFill>
                <a:latin typeface="Sitka Text"/>
              </a:rPr>
              <a:t>Setup parameters include station and train details, while collected parameters involve cargo and scheduling data.</a:t>
            </a:r>
            <a:endParaRPr lang="en-US" sz="2000">
              <a:solidFill>
                <a:schemeClr val="accent2"/>
              </a:solidFill>
              <a:latin typeface="Sitka Text"/>
              <a:cs typeface="Mangal"/>
            </a:endParaRPr>
          </a:p>
          <a:p>
            <a:pPr marL="342900" indent="-342900">
              <a:buFont typeface="Wingdings"/>
              <a:buChar char="ü"/>
            </a:pPr>
            <a:r>
              <a:rPr lang="en-US" sz="2000" dirty="0">
                <a:solidFill>
                  <a:schemeClr val="accent2"/>
                </a:solidFill>
                <a:latin typeface="Sitka Text"/>
              </a:rPr>
              <a:t>Provided relational tables for stations, trains, cargo, schedules, customers, bookings, and profits.</a:t>
            </a:r>
            <a:endParaRPr lang="en-US" sz="2000">
              <a:solidFill>
                <a:schemeClr val="accent2"/>
              </a:solidFill>
              <a:latin typeface="Sitka Text"/>
              <a:cs typeface="Mangal"/>
            </a:endParaRPr>
          </a:p>
          <a:p>
            <a:pPr marL="342900" indent="-342900">
              <a:buFont typeface="Wingdings"/>
              <a:buChar char="ü"/>
            </a:pPr>
            <a:r>
              <a:rPr lang="en-US" sz="2000" dirty="0">
                <a:solidFill>
                  <a:schemeClr val="accent2"/>
                </a:solidFill>
                <a:latin typeface="Sitka Text"/>
                <a:ea typeface="+mn-lt"/>
                <a:cs typeface="+mn-lt"/>
              </a:rPr>
              <a:t>Successfully addressed </a:t>
            </a:r>
            <a:r>
              <a:rPr lang="en-US" sz="2000" dirty="0">
                <a:solidFill>
                  <a:schemeClr val="accent2"/>
                </a:solidFill>
                <a:latin typeface="Sitka Text"/>
              </a:rPr>
              <a:t>challenges includes search box implementation, email sending, database generation, and cross-platform compatibility.</a:t>
            </a:r>
            <a:endParaRPr lang="en-US" sz="2000">
              <a:solidFill>
                <a:schemeClr val="accent2"/>
              </a:solidFill>
              <a:latin typeface="Sitka Text"/>
              <a:cs typeface="Mangal"/>
            </a:endParaRPr>
          </a:p>
          <a:p>
            <a:pPr marL="342900" indent="-342900">
              <a:buFont typeface="Wingdings"/>
              <a:buChar char="ü"/>
            </a:pPr>
            <a:r>
              <a:rPr lang="en-US" sz="2000" dirty="0">
                <a:solidFill>
                  <a:schemeClr val="accent2"/>
                </a:solidFill>
                <a:latin typeface="Sitka Text"/>
              </a:rPr>
              <a:t>Concluded with a commitment to ongoing refinement, innovation, and advancement in freight logistics.</a:t>
            </a:r>
            <a:endParaRPr lang="en-US" sz="2000">
              <a:solidFill>
                <a:schemeClr val="accent2"/>
              </a:solidFill>
              <a:latin typeface="Sitka Text"/>
              <a:cs typeface="Mangal"/>
            </a:endParaRPr>
          </a:p>
        </p:txBody>
      </p:sp>
    </p:spTree>
    <p:extLst>
      <p:ext uri="{BB962C8B-B14F-4D97-AF65-F5344CB8AC3E}">
        <p14:creationId xmlns:p14="http://schemas.microsoft.com/office/powerpoint/2010/main" val="3438623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fabric with a circle and white lines&#10;&#10;Description automatically generated">
            <a:extLst>
              <a:ext uri="{FF2B5EF4-FFF2-40B4-BE49-F238E27FC236}">
                <a16:creationId xmlns:a16="http://schemas.microsoft.com/office/drawing/2014/main" id="{F6B9C2AB-7966-960B-3009-984361900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21A33-40D6-B162-2D95-E20BA4073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56" y="-775499"/>
            <a:ext cx="5878425" cy="1938529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b="0" i="0" kern="1200" cap="all" spc="0" baseline="0" dirty="0">
                <a:ln w="3175" cmpd="sng">
                  <a:noFill/>
                </a:ln>
                <a:solidFill>
                  <a:srgbClr val="FFC000"/>
                </a:solidFill>
                <a:effectLst/>
                <a:latin typeface="+mj-lt"/>
                <a:ea typeface="MS PMincho"/>
                <a:cs typeface="Mangal"/>
              </a:rPr>
              <a:t>Overview of project</a:t>
            </a:r>
          </a:p>
        </p:txBody>
      </p:sp>
      <p:pic>
        <p:nvPicPr>
          <p:cNvPr id="7" name="Picture 6" descr="Free photo: Goods Station, Freight Trains - Free Image on Pixabay - 337142">
            <a:extLst>
              <a:ext uri="{FF2B5EF4-FFF2-40B4-BE49-F238E27FC236}">
                <a16:creationId xmlns:a16="http://schemas.microsoft.com/office/drawing/2014/main" id="{A7F07439-276C-2352-FF0D-2764B8E5D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341" y="1265389"/>
            <a:ext cx="5721405" cy="466467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188E1-C6C5-F487-1455-917A99D4EB39}"/>
              </a:ext>
            </a:extLst>
          </p:cNvPr>
          <p:cNvSpPr txBox="1"/>
          <p:nvPr/>
        </p:nvSpPr>
        <p:spPr>
          <a:xfrm>
            <a:off x="659092" y="1718201"/>
            <a:ext cx="4778540" cy="4351466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Wingdings" panose="02070309020205020404" pitchFamily="49" charset="0"/>
              <a:buChar char="Ø"/>
            </a:pPr>
            <a:r>
              <a:rPr lang="en-US" sz="1400" b="0" i="0" kern="1200" cap="none" dirty="0">
                <a:solidFill>
                  <a:schemeClr val="bg1"/>
                </a:solidFill>
                <a:effectLst/>
                <a:latin typeface="+mn-lt"/>
                <a:ea typeface="+mn-ea"/>
                <a:cs typeface="Mangal"/>
              </a:rPr>
              <a:t>This project focuses on the development of a Freight Train Management System.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Wingdings" panose="02070309020205020404" pitchFamily="49" charset="0"/>
              <a:buChar char="Ø"/>
            </a:pPr>
            <a:r>
              <a:rPr lang="en-US" sz="1400" b="0" i="0" kern="1200" cap="none" dirty="0">
                <a:solidFill>
                  <a:schemeClr val="bg1"/>
                </a:solidFill>
                <a:effectLst/>
                <a:latin typeface="+mn-lt"/>
                <a:ea typeface="+mn-ea"/>
                <a:cs typeface="Mangal"/>
              </a:rPr>
              <a:t>The system is aimed at enhancing the efficiency and logistics of cargo transportation via trains.</a:t>
            </a:r>
            <a:endParaRPr lang="en-US" sz="1400" b="0" i="0" kern="1200" cap="none" dirty="0">
              <a:solidFill>
                <a:schemeClr val="bg1"/>
              </a:solidFill>
              <a:effectLst/>
              <a:latin typeface="+mn-lt"/>
              <a:cs typeface="Mangal"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Wingdings" panose="02070309020205020404" pitchFamily="49" charset="0"/>
              <a:buChar char="Ø"/>
            </a:pPr>
            <a:r>
              <a:rPr lang="en-US" sz="1400" b="0" i="0" kern="1200" cap="none" dirty="0">
                <a:solidFill>
                  <a:schemeClr val="bg1"/>
                </a:solidFill>
                <a:effectLst/>
                <a:latin typeface="+mn-lt"/>
                <a:ea typeface="+mn-ea"/>
                <a:cs typeface="Mangal"/>
              </a:rPr>
              <a:t>K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ey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objectives include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streamlining the process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of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booking cargo, cancelling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cargo and booking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history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and tracking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shipments by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train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 schedules 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for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Users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Wingdings" panose="02070309020205020404" pitchFamily="49" charset="0"/>
              <a:buChar char="Ø"/>
            </a:pPr>
            <a:r>
              <a:rPr lang="en-US" sz="1400" b="0" i="0" kern="1200" cap="none" dirty="0">
                <a:solidFill>
                  <a:schemeClr val="bg1"/>
                </a:solidFill>
                <a:effectLst/>
                <a:latin typeface="+mn-lt"/>
                <a:ea typeface="+mn-ea"/>
                <a:cs typeface="Mangal"/>
              </a:rPr>
              <a:t>Admin have basic features like scheduling trains, new trains adding and tracking shipments in real-time and much more. We will see in next slides.</a:t>
            </a:r>
            <a:endParaRPr lang="en-US" sz="1400" b="0" i="0" kern="1200" cap="none" dirty="0">
              <a:solidFill>
                <a:schemeClr val="bg1"/>
              </a:solidFill>
              <a:effectLst/>
              <a:latin typeface="+mn-lt"/>
              <a:cs typeface="Mangal"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Wingdings" panose="02070309020205020404" pitchFamily="49" charset="0"/>
              <a:buChar char="Ø"/>
            </a:pPr>
            <a:r>
              <a:rPr lang="en-US" sz="1400" b="0" i="0" kern="1200" cap="none" dirty="0">
                <a:solidFill>
                  <a:schemeClr val="bg1"/>
                </a:solidFill>
                <a:effectLst/>
                <a:latin typeface="+mn-lt"/>
                <a:ea typeface="+mn-ea"/>
                <a:cs typeface="Mangal"/>
              </a:rPr>
              <a:t>The system will optimize train schedules based on cargo availability to ensure efficient utilization of resources.</a:t>
            </a:r>
            <a:endParaRPr lang="en-US" sz="1400" b="0" i="0" kern="1200" cap="none" dirty="0">
              <a:solidFill>
                <a:schemeClr val="bg1"/>
              </a:solidFill>
              <a:effectLst/>
              <a:latin typeface="+mn-lt"/>
              <a:cs typeface="Mangal"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Wingdings" panose="02070309020205020404" pitchFamily="49" charset="0"/>
              <a:buChar char="Ø"/>
            </a:pPr>
            <a:r>
              <a:rPr lang="en-US" sz="1400" b="0" i="0" kern="1200" cap="none" dirty="0">
                <a:solidFill>
                  <a:schemeClr val="bg1"/>
                </a:solidFill>
                <a:effectLst/>
                <a:latin typeface="+mn-lt"/>
                <a:ea typeface="+mn-ea"/>
                <a:cs typeface="Mangal"/>
              </a:rPr>
              <a:t>Additionally, the system will offer transparent booking and tracking processes to enhance customer satisfaction.</a:t>
            </a:r>
            <a:endParaRPr lang="en-US" sz="1400" b="0" i="0" kern="1200" cap="none" dirty="0">
              <a:solidFill>
                <a:schemeClr val="bg1"/>
              </a:solidFill>
              <a:effectLst/>
              <a:latin typeface="+mn-lt"/>
              <a:cs typeface="Mangal"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Wingdings" panose="02070309020205020404" pitchFamily="49" charset="0"/>
              <a:buChar char="Ø"/>
            </a:pPr>
            <a:r>
              <a:rPr lang="en-US" sz="1400" b="0" i="0" kern="1200" cap="none" dirty="0">
                <a:solidFill>
                  <a:schemeClr val="bg1"/>
                </a:solidFill>
                <a:effectLst/>
                <a:latin typeface="+mn-lt"/>
                <a:ea typeface="+mn-ea"/>
                <a:cs typeface="Mangal"/>
              </a:rPr>
              <a:t>Overall, the goal is to develop a robust and user-friendly platform that meets the needs of both administrators and customers in the freight train management industry.</a:t>
            </a:r>
            <a:endParaRPr lang="en-US" sz="1400" b="0" i="0" kern="1200" cap="none" dirty="0">
              <a:solidFill>
                <a:schemeClr val="bg1"/>
              </a:solidFill>
              <a:effectLst/>
              <a:latin typeface="+mn-lt"/>
              <a:cs typeface="Mangal"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5000"/>
              <a:buFont typeface="Wingdings" panose="02070309020205020404" pitchFamily="49" charset="0"/>
              <a:buChar char="Ø"/>
            </a:pPr>
            <a:endParaRPr lang="en-US" sz="1400" b="0" i="0" kern="1200" cap="none" dirty="0">
              <a:solidFill>
                <a:schemeClr val="bg1"/>
              </a:solidFill>
              <a:effectLst/>
              <a:latin typeface="+mn-lt"/>
              <a:cs typeface="Mangal" panose="02040503050203030202" pitchFamily="18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92B5F02-8160-9B24-E6A8-9A3F793B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86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03460-1DF6-8451-2441-E3D4CB46F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1" name="Picture 10" descr="A black fabric with a circle and white lines&#10;&#10;Description automatically generated">
            <a:extLst>
              <a:ext uri="{FF2B5EF4-FFF2-40B4-BE49-F238E27FC236}">
                <a16:creationId xmlns:a16="http://schemas.microsoft.com/office/drawing/2014/main" id="{E215A0E2-7939-525B-EBC5-FEA45E3EE0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83" r="1183"/>
          <a:stretch/>
        </p:blipFill>
        <p:spPr>
          <a:xfrm>
            <a:off x="0" y="0"/>
            <a:ext cx="12192012" cy="68580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FF6F9C-9C26-50BD-8F60-5EBD9BB24F3D}"/>
              </a:ext>
            </a:extLst>
          </p:cNvPr>
          <p:cNvSpPr txBox="1"/>
          <p:nvPr/>
        </p:nvSpPr>
        <p:spPr>
          <a:xfrm>
            <a:off x="3453491" y="2128156"/>
            <a:ext cx="623751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800" dirty="0">
                <a:solidFill>
                  <a:schemeClr val="accent4">
                    <a:lumMod val="75000"/>
                  </a:schemeClr>
                </a:solidFill>
                <a:latin typeface="Modern No. 20"/>
                <a:cs typeface="Mangal"/>
              </a:rPr>
              <a:t>Thank You </a:t>
            </a:r>
          </a:p>
        </p:txBody>
      </p:sp>
    </p:spTree>
    <p:extLst>
      <p:ext uri="{BB962C8B-B14F-4D97-AF65-F5344CB8AC3E}">
        <p14:creationId xmlns:p14="http://schemas.microsoft.com/office/powerpoint/2010/main" val="3996810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fabric with a circle and white lines&#10;&#10;Description automatically generated">
            <a:extLst>
              <a:ext uri="{FF2B5EF4-FFF2-40B4-BE49-F238E27FC236}">
                <a16:creationId xmlns:a16="http://schemas.microsoft.com/office/drawing/2014/main" id="{F6B9C2AB-7966-960B-3009-984361900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21A33-40D6-B162-2D95-E20BA4073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56" y="-775499"/>
            <a:ext cx="5878425" cy="1938529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dirty="0">
                <a:solidFill>
                  <a:srgbClr val="FFC000"/>
                </a:solidFill>
                <a:ea typeface="MS PMincho"/>
                <a:cs typeface="Mangal"/>
              </a:rPr>
              <a:t>Problem statements </a:t>
            </a:r>
            <a:endParaRPr lang="en-US" sz="4000" b="0" i="0" kern="1200" cap="all" spc="0" baseline="0" dirty="0">
              <a:ln w="3175" cmpd="sng">
                <a:noFill/>
              </a:ln>
              <a:solidFill>
                <a:srgbClr val="FFC000"/>
              </a:solidFill>
              <a:effectLst/>
              <a:latin typeface="+mj-lt"/>
              <a:ea typeface="MS PMincho"/>
              <a:cs typeface="Mang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D188E1-C6C5-F487-1455-917A99D4EB39}"/>
              </a:ext>
            </a:extLst>
          </p:cNvPr>
          <p:cNvSpPr txBox="1"/>
          <p:nvPr/>
        </p:nvSpPr>
        <p:spPr>
          <a:xfrm>
            <a:off x="659092" y="3111573"/>
            <a:ext cx="4778540" cy="4351466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2070309020205020404" pitchFamily="49" charset="0"/>
              <a:buChar char="v"/>
            </a:pP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Manual Booking Processes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: The reliance on manual 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booking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processes for 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cargo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shipments results in delays, errors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, and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inefficiencies in scheduling 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and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resource utilization.</a:t>
            </a:r>
            <a:endParaRPr lang="en-US" dirty="0">
              <a:solidFill>
                <a:schemeClr val="bg1"/>
              </a:solidFill>
              <a:cs typeface="Mangal"/>
            </a:endParaRPr>
          </a:p>
          <a:p>
            <a:pPr marL="285750" indent="-285750">
              <a:buFont typeface="Wingdings" panose="02070309020205020404" pitchFamily="49" charset="0"/>
              <a:buChar char="v"/>
            </a:pP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Lack of Real-Time Visibility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: Limited real-time visibility into 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train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schedules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 and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cargo status makes it difficult for stakeholders to make timely decisions 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and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respond effectively to delays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Wingdings" panose="02070309020205020404" pitchFamily="49" charset="0"/>
              <a:buChar char="v"/>
            </a:pPr>
            <a:r>
              <a:rPr lang="en-US" sz="1400" b="1" dirty="0">
                <a:solidFill>
                  <a:schemeClr val="bg1"/>
                </a:solidFill>
                <a:ea typeface="+mn-lt"/>
                <a:cs typeface="+mn-lt"/>
              </a:rPr>
              <a:t>Data Management Challenges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: Managing and analyzing vast amounts of operational and financial data manually poses significant challenges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,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hindering 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the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ability 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to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derive actionable insights for improving performance 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and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decision-making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114999"/>
              <a:buFont typeface="Wingdings" panose="02070309020205020404" pitchFamily="49" charset="0"/>
              <a:buChar char="v"/>
            </a:pPr>
            <a:endParaRPr lang="en-US" sz="1400" b="0" i="0" kern="1200" cap="none" dirty="0">
              <a:solidFill>
                <a:schemeClr val="bg1"/>
              </a:solidFill>
              <a:effectLst/>
              <a:latin typeface="+mn-lt"/>
              <a:cs typeface="Mangal" panose="02040503050203030202" pitchFamily="18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92B5F02-8160-9B24-E6A8-9A3F793B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72A6-6392-4861-818B-65C545A9ACD4}"/>
              </a:ext>
            </a:extLst>
          </p:cNvPr>
          <p:cNvSpPr txBox="1"/>
          <p:nvPr/>
        </p:nvSpPr>
        <p:spPr>
          <a:xfrm>
            <a:off x="664029" y="1709058"/>
            <a:ext cx="490945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FFFFFF"/>
                </a:solidFill>
                <a:cs typeface="Arial"/>
              </a:rPr>
              <a:t>The current process of managing cargo transportation via trains faces several challenges, leading to inefficiencies and operational hurdles within the freight industry. These challenges include:</a:t>
            </a:r>
            <a:r>
              <a:rPr lang="en-US" sz="1400" dirty="0">
                <a:cs typeface="Arial"/>
              </a:rPr>
              <a:t>​</a:t>
            </a:r>
            <a:endParaRPr lang="en-US" dirty="0"/>
          </a:p>
        </p:txBody>
      </p:sp>
      <p:pic>
        <p:nvPicPr>
          <p:cNvPr id="5" name="Picture 4" descr="Train in forest">
            <a:extLst>
              <a:ext uri="{FF2B5EF4-FFF2-40B4-BE49-F238E27FC236}">
                <a16:creationId xmlns:a16="http://schemas.microsoft.com/office/drawing/2014/main" id="{1DAAA625-28E8-E5FF-F150-C592AE72E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" t="-292" r="18723" b="4"/>
          <a:stretch/>
        </p:blipFill>
        <p:spPr>
          <a:xfrm>
            <a:off x="6095151" y="1333410"/>
            <a:ext cx="5443346" cy="48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81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fabric with a circle and white lines&#10;&#10;Description automatically generated">
            <a:extLst>
              <a:ext uri="{FF2B5EF4-FFF2-40B4-BE49-F238E27FC236}">
                <a16:creationId xmlns:a16="http://schemas.microsoft.com/office/drawing/2014/main" id="{F6B9C2AB-7966-960B-3009-984361900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21A33-40D6-B162-2D95-E20BA4073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56" y="-775499"/>
            <a:ext cx="5878425" cy="1938529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dirty="0">
                <a:solidFill>
                  <a:srgbClr val="FFC000"/>
                </a:solidFill>
                <a:ea typeface="MS PMincho"/>
                <a:cs typeface="Mangal"/>
              </a:rPr>
              <a:t>Motivation </a:t>
            </a:r>
            <a:endParaRPr lang="en-US" sz="4000" b="0" i="0" kern="1200" cap="all" spc="0" baseline="0" dirty="0">
              <a:ln w="3175" cmpd="sng">
                <a:noFill/>
              </a:ln>
              <a:solidFill>
                <a:srgbClr val="FFC000"/>
              </a:solidFill>
              <a:effectLst/>
              <a:latin typeface="+mj-lt"/>
              <a:ea typeface="MS PMincho"/>
              <a:cs typeface="Mang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D188E1-C6C5-F487-1455-917A99D4EB39}"/>
              </a:ext>
            </a:extLst>
          </p:cNvPr>
          <p:cNvSpPr txBox="1"/>
          <p:nvPr/>
        </p:nvSpPr>
        <p:spPr>
          <a:xfrm>
            <a:off x="659092" y="1337202"/>
            <a:ext cx="4778540" cy="4688923"/>
          </a:xfrm>
          <a:prstGeom prst="rect">
            <a:avLst/>
          </a:prstGeom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/>
              <a:buChar char="v"/>
            </a:pPr>
            <a:br>
              <a:rPr lang="en-US" dirty="0"/>
            </a:b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Efficiency: Our project aims to optimize the freight logistics process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,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reducing delays 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and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minimizing resource wastage.</a:t>
            </a:r>
          </a:p>
          <a:p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Wingdings" panose="02070309020205020404" pitchFamily="49" charset="0"/>
              <a:buChar char="v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Transparency: By providing stakeholders with real-time visibility into 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train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schedules, cargo status, and pricing models.</a:t>
            </a:r>
            <a:endParaRPr lang="en-US" sz="1400" dirty="0">
              <a:solidFill>
                <a:schemeClr val="bg1"/>
              </a:solidFill>
              <a:cs typeface="Mangal"/>
            </a:endParaRPr>
          </a:p>
          <a:p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Wingdings" panose="02070309020205020404" pitchFamily="49" charset="0"/>
              <a:buChar char="v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Customer Satisfaction: With a focus on user-friendly interfaces 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and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responsive customer support, our system seeks to enhance the overall experience for cargo shippers and receivers, ensuring smooth transactions and timely deliveries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Wingdings" panose="02070309020205020404" pitchFamily="49" charset="0"/>
              <a:buChar char="v"/>
            </a:pPr>
            <a:endParaRPr lang="en-US" sz="1400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Wingdings" panose="02070309020205020404" pitchFamily="49" charset="0"/>
              <a:buChar char="v"/>
            </a:pP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Innovation: Embracing cutting-edge technologies such as machine learning and real-time data processing, our project endeavors to push the boundaries of traditional freight management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,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paving 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the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way for a more efficient </a:t>
            </a:r>
            <a:r>
              <a:rPr lang="en-US" sz="1400" b="0" i="0" kern="1200" cap="none" dirty="0">
                <a:solidFill>
                  <a:schemeClr val="bg1"/>
                </a:solidFill>
                <a:effectLst/>
                <a:ea typeface="+mn-lt"/>
                <a:cs typeface="+mn-lt"/>
              </a:rPr>
              <a:t>and 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sustainable future in logistics(to be done in future).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buFont typeface="Wingdings" panose="02070309020205020404" pitchFamily="49" charset="0"/>
              <a:buChar char="v"/>
            </a:pPr>
            <a:endParaRPr lang="en-US" sz="1400" b="0" i="0" kern="1200" cap="none" dirty="0">
              <a:solidFill>
                <a:schemeClr val="bg1"/>
              </a:solidFill>
              <a:effectLst/>
              <a:latin typeface="+mn-lt"/>
              <a:cs typeface="Mangal" panose="02040503050203030202" pitchFamily="18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92B5F02-8160-9B24-E6A8-9A3F793B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350" y="6243403"/>
            <a:ext cx="720499" cy="279400"/>
          </a:xfrm>
        </p:spPr>
        <p:txBody>
          <a:bodyPr/>
          <a:lstStyle/>
          <a:p>
            <a:pPr>
              <a:spcAft>
                <a:spcPts val="600"/>
              </a:spcAft>
            </a:pPr>
            <a:fld id="{330EA680-D336-4FF7-8B7A-9848BB0A1C3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7" name="Picture 6" descr="Railroad tracks intersecting">
            <a:extLst>
              <a:ext uri="{FF2B5EF4-FFF2-40B4-BE49-F238E27FC236}">
                <a16:creationId xmlns:a16="http://schemas.microsoft.com/office/drawing/2014/main" id="{A3CCFE6E-443F-9303-682F-11E4CC21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560" y="963386"/>
            <a:ext cx="5301344" cy="527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75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Picture 589" descr="A black fabric with a circle and white lines&#10;&#10;Description automatically generated">
            <a:extLst>
              <a:ext uri="{FF2B5EF4-FFF2-40B4-BE49-F238E27FC236}">
                <a16:creationId xmlns:a16="http://schemas.microsoft.com/office/drawing/2014/main" id="{CC23D4A9-6848-CB8A-630F-4D5A79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4172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DFC6-17EB-198D-E8A3-111232C5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48" name="TextBox 747">
            <a:extLst>
              <a:ext uri="{FF2B5EF4-FFF2-40B4-BE49-F238E27FC236}">
                <a16:creationId xmlns:a16="http://schemas.microsoft.com/office/drawing/2014/main" id="{5DBB0FB9-82EC-AED3-123B-5FA62F172329}"/>
              </a:ext>
            </a:extLst>
          </p:cNvPr>
          <p:cNvSpPr txBox="1"/>
          <p:nvPr/>
        </p:nvSpPr>
        <p:spPr>
          <a:xfrm>
            <a:off x="351065" y="3434442"/>
            <a:ext cx="556804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Mangal"/>
              </a:rPr>
              <a:t>Here In bottom right corner, there is </a:t>
            </a:r>
            <a:r>
              <a:rPr lang="en-US" dirty="0">
                <a:solidFill>
                  <a:schemeClr val="accent1"/>
                </a:solidFill>
                <a:cs typeface="Mangal"/>
              </a:rPr>
              <a:t>forgot password option</a:t>
            </a:r>
            <a:r>
              <a:rPr lang="en-US" dirty="0">
                <a:solidFill>
                  <a:schemeClr val="accent2"/>
                </a:solidFill>
                <a:cs typeface="Mangal"/>
              </a:rPr>
              <a:t> which sends email to registered email their username and password</a:t>
            </a:r>
          </a:p>
        </p:txBody>
      </p:sp>
      <p:pic>
        <p:nvPicPr>
          <p:cNvPr id="803" name="Picture 802" descr="A screenshot of a login form&#10;&#10;Description automatically generated">
            <a:extLst>
              <a:ext uri="{FF2B5EF4-FFF2-40B4-BE49-F238E27FC236}">
                <a16:creationId xmlns:a16="http://schemas.microsoft.com/office/drawing/2014/main" id="{87427AD3-AA60-FA36-90D9-6D8DC4D5C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452" y="1106942"/>
            <a:ext cx="4352925" cy="4295775"/>
          </a:xfrm>
          <a:prstGeom prst="rect">
            <a:avLst/>
          </a:prstGeom>
        </p:spPr>
      </p:pic>
      <p:sp>
        <p:nvSpPr>
          <p:cNvPr id="804" name="TextBox 803">
            <a:extLst>
              <a:ext uri="{FF2B5EF4-FFF2-40B4-BE49-F238E27FC236}">
                <a16:creationId xmlns:a16="http://schemas.microsoft.com/office/drawing/2014/main" id="{089EF484-7F4B-87E0-DCE0-5FC3379E8420}"/>
              </a:ext>
            </a:extLst>
          </p:cNvPr>
          <p:cNvSpPr txBox="1"/>
          <p:nvPr/>
        </p:nvSpPr>
        <p:spPr>
          <a:xfrm>
            <a:off x="7698920" y="372835"/>
            <a:ext cx="41093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Sitka Text"/>
                <a:cs typeface="Mangal"/>
              </a:rPr>
              <a:t>Sign In page</a:t>
            </a:r>
          </a:p>
        </p:txBody>
      </p:sp>
      <p:sp>
        <p:nvSpPr>
          <p:cNvPr id="805" name="TextBox 804">
            <a:extLst>
              <a:ext uri="{FF2B5EF4-FFF2-40B4-BE49-F238E27FC236}">
                <a16:creationId xmlns:a16="http://schemas.microsoft.com/office/drawing/2014/main" id="{73CD1EF6-88B1-F33C-F6F6-554B1F0703D5}"/>
              </a:ext>
            </a:extLst>
          </p:cNvPr>
          <p:cNvSpPr txBox="1"/>
          <p:nvPr/>
        </p:nvSpPr>
        <p:spPr>
          <a:xfrm>
            <a:off x="348343" y="370114"/>
            <a:ext cx="3265714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Algerian"/>
              </a:rPr>
              <a:t>Features of the </a:t>
            </a:r>
            <a:r>
              <a:rPr lang="en-US" sz="4000">
                <a:solidFill>
                  <a:srgbClr val="FFC000"/>
                </a:solidFill>
                <a:latin typeface="Algerian"/>
              </a:rPr>
              <a:t>System</a:t>
            </a:r>
            <a:endParaRPr lang="en-US">
              <a:solidFill>
                <a:srgbClr val="000000"/>
              </a:solidFill>
              <a:latin typeface="Mangal"/>
              <a:cs typeface="Mangal"/>
            </a:endParaRPr>
          </a:p>
          <a:p>
            <a:r>
              <a:rPr lang="en-US" sz="4000" dirty="0">
                <a:solidFill>
                  <a:srgbClr val="FFC000"/>
                </a:solidFill>
                <a:latin typeface="Algerian"/>
              </a:rPr>
              <a:t>For User</a:t>
            </a:r>
            <a:r>
              <a:rPr lang="en-US" sz="4000" dirty="0">
                <a:latin typeface="Algerian"/>
              </a:rPr>
              <a:t>​​</a:t>
            </a:r>
            <a:endParaRPr lang="en-US">
              <a:cs typeface="Mangal"/>
            </a:endParaRPr>
          </a:p>
        </p:txBody>
      </p:sp>
      <p:pic>
        <p:nvPicPr>
          <p:cNvPr id="806" name="Picture 805" descr="A close up of a text&#10;&#10;Description automatically generated">
            <a:extLst>
              <a:ext uri="{FF2B5EF4-FFF2-40B4-BE49-F238E27FC236}">
                <a16:creationId xmlns:a16="http://schemas.microsoft.com/office/drawing/2014/main" id="{B3B2A41D-BA22-D316-860F-F784E1D44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82" y="4812846"/>
            <a:ext cx="5162550" cy="476250"/>
          </a:xfrm>
          <a:prstGeom prst="rect">
            <a:avLst/>
          </a:prstGeom>
        </p:spPr>
      </p:pic>
      <p:pic>
        <p:nvPicPr>
          <p:cNvPr id="809" name="Graphic 808" descr="Jail with solid fill">
            <a:extLst>
              <a:ext uri="{FF2B5EF4-FFF2-40B4-BE49-F238E27FC236}">
                <a16:creationId xmlns:a16="http://schemas.microsoft.com/office/drawing/2014/main" id="{F4DB0DB3-1DBB-FB9A-30B7-0B8BA2125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3772" y="53993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90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Picture 589" descr="A black fabric with a circle and white lines&#10;&#10;Description automatically generated">
            <a:extLst>
              <a:ext uri="{FF2B5EF4-FFF2-40B4-BE49-F238E27FC236}">
                <a16:creationId xmlns:a16="http://schemas.microsoft.com/office/drawing/2014/main" id="{CC23D4A9-6848-CB8A-630F-4D5A79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DFC6-17EB-198D-E8A3-111232C5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1519A6-D0FA-2F59-98BF-BEAD236D4BA9}"/>
              </a:ext>
            </a:extLst>
          </p:cNvPr>
          <p:cNvSpPr txBox="1"/>
          <p:nvPr/>
        </p:nvSpPr>
        <p:spPr>
          <a:xfrm>
            <a:off x="598714" y="337457"/>
            <a:ext cx="48768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C000"/>
                </a:solidFill>
                <a:latin typeface="Algerian"/>
              </a:rPr>
              <a:t>Features of the System </a:t>
            </a:r>
            <a:r>
              <a:rPr lang="en-US" sz="2400">
                <a:latin typeface="Algerian"/>
              </a:rPr>
              <a:t>​​</a:t>
            </a:r>
            <a:endParaRPr lang="en-US"/>
          </a:p>
        </p:txBody>
      </p:sp>
      <p:pic>
        <p:nvPicPr>
          <p:cNvPr id="24" name="Picture 23" descr="A screenshot of a sign up form&#10;&#10;Description automatically generated">
            <a:extLst>
              <a:ext uri="{FF2B5EF4-FFF2-40B4-BE49-F238E27FC236}">
                <a16:creationId xmlns:a16="http://schemas.microsoft.com/office/drawing/2014/main" id="{6B1F79DA-F2DC-BC6E-5994-FD144505C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490" y="337458"/>
            <a:ext cx="3636019" cy="6041571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8F4679AD-2AE4-1185-AC1A-A62C20BDE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16" y="2918052"/>
            <a:ext cx="6067425" cy="35909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995966C-A6A0-FA06-9FB3-1296C80A3A14}"/>
              </a:ext>
            </a:extLst>
          </p:cNvPr>
          <p:cNvSpPr txBox="1"/>
          <p:nvPr/>
        </p:nvSpPr>
        <p:spPr>
          <a:xfrm>
            <a:off x="759278" y="1374320"/>
            <a:ext cx="477882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Mangal"/>
              </a:rPr>
              <a:t>While signing up of user he must enter verification code send to his Email id registered for security of user and further it will be helpful if he forgets password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FD5ACEE-EFAA-4F8C-EFC0-F3F510DBAA60}"/>
              </a:ext>
            </a:extLst>
          </p:cNvPr>
          <p:cNvSpPr txBox="1"/>
          <p:nvPr/>
        </p:nvSpPr>
        <p:spPr>
          <a:xfrm>
            <a:off x="751114" y="96882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C18FBC"/>
                </a:solidFill>
                <a:latin typeface="Sitka Text"/>
              </a:rPr>
              <a:t>Signing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642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Picture 589" descr="A black fabric with a circle and white lines&#10;&#10;Description automatically generated">
            <a:extLst>
              <a:ext uri="{FF2B5EF4-FFF2-40B4-BE49-F238E27FC236}">
                <a16:creationId xmlns:a16="http://schemas.microsoft.com/office/drawing/2014/main" id="{CC23D4A9-6848-CB8A-630F-4D5A79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DFC6-17EB-198D-E8A3-111232C5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1519A6-D0FA-2F59-98BF-BEAD236D4BA9}"/>
              </a:ext>
            </a:extLst>
          </p:cNvPr>
          <p:cNvSpPr txBox="1"/>
          <p:nvPr/>
        </p:nvSpPr>
        <p:spPr>
          <a:xfrm>
            <a:off x="598714" y="337457"/>
            <a:ext cx="48768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C000"/>
                </a:solidFill>
                <a:latin typeface="Algerian"/>
              </a:rPr>
              <a:t>Features of the System </a:t>
            </a:r>
            <a:r>
              <a:rPr lang="en-US" sz="2400">
                <a:latin typeface="Algerian"/>
              </a:rPr>
              <a:t>​​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95966C-A6A0-FA06-9FB3-1296C80A3A14}"/>
              </a:ext>
            </a:extLst>
          </p:cNvPr>
          <p:cNvSpPr txBox="1"/>
          <p:nvPr/>
        </p:nvSpPr>
        <p:spPr>
          <a:xfrm>
            <a:off x="911678" y="1167492"/>
            <a:ext cx="4996542" cy="21075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accent2"/>
                </a:solidFill>
                <a:ea typeface="+mn-lt"/>
                <a:cs typeface="+mn-lt"/>
              </a:rPr>
              <a:t>Users access search train functionality from the homepage or navigation menu.</a:t>
            </a:r>
            <a:endParaRPr lang="en-US" dirty="0">
              <a:solidFill>
                <a:schemeClr val="accent2"/>
              </a:solidFill>
              <a:cs typeface="Mang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accent2"/>
                </a:solidFill>
                <a:ea typeface="+mn-lt"/>
                <a:cs typeface="+mn-lt"/>
              </a:rPr>
              <a:t>They input criteria like origin, destination, date to find trains.</a:t>
            </a:r>
            <a:endParaRPr lang="en-US" dirty="0">
              <a:solidFill>
                <a:schemeClr val="accent2"/>
              </a:solidFill>
              <a:cs typeface="Mang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accent2"/>
                </a:solidFill>
                <a:ea typeface="+mn-lt"/>
                <a:cs typeface="+mn-lt"/>
              </a:rPr>
              <a:t>Clicking on a train displays detailed information about it.</a:t>
            </a:r>
            <a:endParaRPr lang="en-US" dirty="0">
              <a:solidFill>
                <a:schemeClr val="accent2"/>
              </a:solidFill>
              <a:cs typeface="Mangal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accent2"/>
              </a:solidFill>
              <a:cs typeface="Mangal"/>
            </a:endParaRPr>
          </a:p>
        </p:txBody>
      </p:sp>
      <p:pic>
        <p:nvPicPr>
          <p:cNvPr id="2" name="Picture 1" descr="A screenshot of a search box&#10;&#10;Description automatically generated">
            <a:extLst>
              <a:ext uri="{FF2B5EF4-FFF2-40B4-BE49-F238E27FC236}">
                <a16:creationId xmlns:a16="http://schemas.microsoft.com/office/drawing/2014/main" id="{794A178E-926C-CD7C-1493-85D7919A2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761" y="759279"/>
            <a:ext cx="4438650" cy="5143500"/>
          </a:xfrm>
          <a:prstGeom prst="rect">
            <a:avLst/>
          </a:prstGeom>
        </p:spPr>
      </p:pic>
      <p:pic>
        <p:nvPicPr>
          <p:cNvPr id="3" name="Picture 2" descr="A screenshot of a train&#10;&#10;Description automatically generated">
            <a:extLst>
              <a:ext uri="{FF2B5EF4-FFF2-40B4-BE49-F238E27FC236}">
                <a16:creationId xmlns:a16="http://schemas.microsoft.com/office/drawing/2014/main" id="{9A9F51D6-0FCA-3AFB-2A7A-C68646FBB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146" y="3173866"/>
            <a:ext cx="4362450" cy="3209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C8BCFB-4052-6724-7771-B181E622489B}"/>
              </a:ext>
            </a:extLst>
          </p:cNvPr>
          <p:cNvSpPr txBox="1"/>
          <p:nvPr/>
        </p:nvSpPr>
        <p:spPr>
          <a:xfrm>
            <a:off x="598714" y="76200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C18FBC"/>
                </a:solidFill>
                <a:latin typeface="Sitka Text"/>
              </a:rPr>
              <a:t>Searching Trains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106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Picture 589" descr="A black fabric with a circle and white lines&#10;&#10;Description automatically generated">
            <a:extLst>
              <a:ext uri="{FF2B5EF4-FFF2-40B4-BE49-F238E27FC236}">
                <a16:creationId xmlns:a16="http://schemas.microsoft.com/office/drawing/2014/main" id="{CC23D4A9-6848-CB8A-630F-4D5A79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DFC6-17EB-198D-E8A3-111232C5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1519A6-D0FA-2F59-98BF-BEAD236D4BA9}"/>
              </a:ext>
            </a:extLst>
          </p:cNvPr>
          <p:cNvSpPr txBox="1"/>
          <p:nvPr/>
        </p:nvSpPr>
        <p:spPr>
          <a:xfrm>
            <a:off x="598714" y="337457"/>
            <a:ext cx="48768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C000"/>
                </a:solidFill>
                <a:latin typeface="Algerian"/>
              </a:rPr>
              <a:t>Features of the System </a:t>
            </a:r>
            <a:r>
              <a:rPr lang="en-US" sz="2400">
                <a:latin typeface="Algerian"/>
              </a:rPr>
              <a:t>​​</a:t>
            </a:r>
            <a:endParaRPr lang="en-US"/>
          </a:p>
        </p:txBody>
      </p:sp>
      <p:pic>
        <p:nvPicPr>
          <p:cNvPr id="4" name="Picture 3" descr="A login screen with blue and white text&#10;&#10;Description automatically generated">
            <a:extLst>
              <a:ext uri="{FF2B5EF4-FFF2-40B4-BE49-F238E27FC236}">
                <a16:creationId xmlns:a16="http://schemas.microsoft.com/office/drawing/2014/main" id="{B67074E0-23EF-C97D-E047-C9D569484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162" y="565377"/>
            <a:ext cx="4410075" cy="524827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29BD27-36BE-2E20-F3FF-5FD625066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564" y="3410631"/>
            <a:ext cx="3956958" cy="3095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024973-D9A6-50A9-91F2-4EDCED46F1C1}"/>
              </a:ext>
            </a:extLst>
          </p:cNvPr>
          <p:cNvSpPr txBox="1"/>
          <p:nvPr/>
        </p:nvSpPr>
        <p:spPr>
          <a:xfrm>
            <a:off x="699406" y="933449"/>
            <a:ext cx="56768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Sitka Text"/>
                <a:ea typeface="+mn-lt"/>
                <a:cs typeface="+mn-lt"/>
              </a:rPr>
              <a:t>Booking a Cargo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1DE85-6454-2397-2525-9B10565DC6B9}"/>
              </a:ext>
            </a:extLst>
          </p:cNvPr>
          <p:cNvSpPr txBox="1"/>
          <p:nvPr/>
        </p:nvSpPr>
        <p:spPr>
          <a:xfrm>
            <a:off x="699406" y="1336221"/>
            <a:ext cx="539387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Users enter names of cargos into the system.</a:t>
            </a:r>
            <a:endParaRPr lang="en-US">
              <a:cs typeface="Mang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ECECEC"/>
                </a:solidFill>
                <a:ea typeface="+mn-lt"/>
                <a:cs typeface="+mn-lt"/>
              </a:rPr>
              <a:t>Allows users to easily identify and track specific cargos.</a:t>
            </a:r>
            <a:endParaRPr lang="en-US">
              <a:cs typeface="Mangal"/>
            </a:endParaRPr>
          </a:p>
          <a:p>
            <a:endParaRPr lang="en-US" dirty="0">
              <a:solidFill>
                <a:schemeClr val="accent2"/>
              </a:solidFill>
              <a:cs typeface="Mang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EFFD24-8674-4013-9AC5-6F4348964F10}"/>
              </a:ext>
            </a:extLst>
          </p:cNvPr>
          <p:cNvSpPr txBox="1"/>
          <p:nvPr/>
        </p:nvSpPr>
        <p:spPr>
          <a:xfrm>
            <a:off x="696686" y="2601686"/>
            <a:ext cx="549728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Sitka Text"/>
              </a:rPr>
              <a:t>History of booking, current Bookings and Cancel Cargo are available for each user </a:t>
            </a:r>
          </a:p>
        </p:txBody>
      </p:sp>
    </p:spTree>
    <p:extLst>
      <p:ext uri="{BB962C8B-B14F-4D97-AF65-F5344CB8AC3E}">
        <p14:creationId xmlns:p14="http://schemas.microsoft.com/office/powerpoint/2010/main" val="3186762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Picture 589" descr="A black fabric with a circle and white lines&#10;&#10;Description automatically generated">
            <a:extLst>
              <a:ext uri="{FF2B5EF4-FFF2-40B4-BE49-F238E27FC236}">
                <a16:creationId xmlns:a16="http://schemas.microsoft.com/office/drawing/2014/main" id="{CC23D4A9-6848-CB8A-630F-4D5A79C7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DFC6-17EB-198D-E8A3-111232C5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2034E9-6E59-6C4A-71D4-EEBA742DB2CE}"/>
              </a:ext>
            </a:extLst>
          </p:cNvPr>
          <p:cNvSpPr txBox="1"/>
          <p:nvPr/>
        </p:nvSpPr>
        <p:spPr>
          <a:xfrm>
            <a:off x="457200" y="566057"/>
            <a:ext cx="362494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solidFill>
                  <a:srgbClr val="FFC000"/>
                </a:solidFill>
                <a:latin typeface="Algerian"/>
              </a:rPr>
              <a:t>Features of the System For Admin</a:t>
            </a:r>
            <a:r>
              <a:rPr lang="en-US" sz="4000" dirty="0">
                <a:latin typeface="Algerian"/>
              </a:rPr>
              <a:t>​</a:t>
            </a:r>
            <a:endParaRPr lang="en-US" sz="4000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09709998-CA2F-A696-7098-9A5B93F13D06}"/>
              </a:ext>
            </a:extLst>
          </p:cNvPr>
          <p:cNvGraphicFramePr/>
          <p:nvPr/>
        </p:nvGraphicFramePr>
        <p:xfrm>
          <a:off x="5333999" y="566056"/>
          <a:ext cx="5823857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48" name="TextBox 747">
            <a:extLst>
              <a:ext uri="{FF2B5EF4-FFF2-40B4-BE49-F238E27FC236}">
                <a16:creationId xmlns:a16="http://schemas.microsoft.com/office/drawing/2014/main" id="{5DBB0FB9-82EC-AED3-123B-5FA62F172329}"/>
              </a:ext>
            </a:extLst>
          </p:cNvPr>
          <p:cNvSpPr txBox="1"/>
          <p:nvPr/>
        </p:nvSpPr>
        <p:spPr>
          <a:xfrm>
            <a:off x="601436" y="4250871"/>
            <a:ext cx="360861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cs typeface="Mangal"/>
              </a:rPr>
              <a:t>Search bar is available in every page for searching particular users/trains</a:t>
            </a:r>
          </a:p>
        </p:txBody>
      </p:sp>
    </p:spTree>
    <p:extLst>
      <p:ext uri="{BB962C8B-B14F-4D97-AF65-F5344CB8AC3E}">
        <p14:creationId xmlns:p14="http://schemas.microsoft.com/office/powerpoint/2010/main" val="35860384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TM66931312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FF0000"/>
      </a:accent1>
      <a:accent2>
        <a:srgbClr val="F5EFE7"/>
      </a:accent2>
      <a:accent3>
        <a:srgbClr val="7B49E1"/>
      </a:accent3>
      <a:accent4>
        <a:srgbClr val="9AD7C7"/>
      </a:accent4>
      <a:accent5>
        <a:srgbClr val="237BFB"/>
      </a:accent5>
      <a:accent6>
        <a:srgbClr val="E9D7E7"/>
      </a:accent6>
      <a:hlink>
        <a:srgbClr val="FFFF00"/>
      </a:hlink>
      <a:folHlink>
        <a:srgbClr val="6BF0CD"/>
      </a:folHlink>
    </a:clrScheme>
    <a:fontScheme name="Custom 60">
      <a:majorFont>
        <a:latin typeface="MS PMincho"/>
        <a:ea typeface=""/>
        <a:cs typeface=""/>
      </a:majorFont>
      <a:minorFont>
        <a:latin typeface="Mangal"/>
        <a:ea typeface=""/>
        <a:cs typeface="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931312_Win32_SL_V3" id="{95AE7881-AB7F-4307-BAFF-D002B22B1082}" vid="{F008C54E-045F-456B-B872-F8E3CAF310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DE2EE2849C1544807C48C5FD66431E" ma:contentTypeVersion="13" ma:contentTypeDescription="Create a new document." ma:contentTypeScope="" ma:versionID="eb37aff7dd29027a493f4c73eaad2479">
  <xsd:schema xmlns:xsd="http://www.w3.org/2001/XMLSchema" xmlns:xs="http://www.w3.org/2001/XMLSchema" xmlns:p="http://schemas.microsoft.com/office/2006/metadata/properties" xmlns:ns2="0791bf9e-7717-4c03-8144-8c759174ca94" xmlns:ns3="7220b486-e26e-4665-a23e-cc90ebc7badc" targetNamespace="http://schemas.microsoft.com/office/2006/metadata/properties" ma:root="true" ma:fieldsID="a948345aa2f53642e0e986e0c996e949" ns2:_="" ns3:_="">
    <xsd:import namespace="0791bf9e-7717-4c03-8144-8c759174ca94"/>
    <xsd:import namespace="7220b486-e26e-4665-a23e-cc90ebc7badc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91bf9e-7717-4c03-8144-8c759174ca94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2723cc38-2eae-48d3-9872-db00a8f011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20b486-e26e-4665-a23e-cc90ebc7badc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12409825-7f1d-461e-9417-5bba8a42b477}" ma:internalName="TaxCatchAll" ma:showField="CatchAllData" ma:web="7220b486-e26e-4665-a23e-cc90ebc7ba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220b486-e26e-4665-a23e-cc90ebc7badc" xsi:nil="true"/>
    <lcf76f155ced4ddcb4097134ff3c332f xmlns="0791bf9e-7717-4c03-8144-8c759174ca94">
      <Terms xmlns="http://schemas.microsoft.com/office/infopath/2007/PartnerControls"/>
    </lcf76f155ced4ddcb4097134ff3c332f>
    <ReferenceId xmlns="0791bf9e-7717-4c03-8144-8c759174ca94" xsi:nil="true"/>
  </documentManagement>
</p:properties>
</file>

<file path=customXml/itemProps1.xml><?xml version="1.0" encoding="utf-8"?>
<ds:datastoreItem xmlns:ds="http://schemas.openxmlformats.org/officeDocument/2006/customXml" ds:itemID="{9907F9F8-92B8-4004-BC27-B7B613EA875F}"/>
</file>

<file path=customXml/itemProps2.xml><?xml version="1.0" encoding="utf-8"?>
<ds:datastoreItem xmlns:ds="http://schemas.openxmlformats.org/officeDocument/2006/customXml" ds:itemID="{105E4DA4-E494-46AA-9E36-29155C1433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296157-C082-4829-A89B-8A5ED50B658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554</Words>
  <Application>Microsoft Office PowerPoint</Application>
  <PresentationFormat>Widescreen</PresentationFormat>
  <Paragraphs>72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Custom</vt:lpstr>
      <vt:lpstr>Freight Train Management System</vt:lpstr>
      <vt:lpstr>Overview of project</vt:lpstr>
      <vt:lpstr>Problem statements </vt:lpstr>
      <vt:lpstr>Motivation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 TRUCTIONS</dc:title>
  <dc:creator/>
  <cp:lastModifiedBy/>
  <cp:revision>726</cp:revision>
  <dcterms:created xsi:type="dcterms:W3CDTF">2024-04-20T13:03:46Z</dcterms:created>
  <dcterms:modified xsi:type="dcterms:W3CDTF">2024-04-20T18:23:57Z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0x010100EADE2EE2849C1544807C48C5FD66431E</vt:lpwstr>
  </property>
</Properties>
</file>